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9" r:id="rId2"/>
    <p:sldId id="256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00"/>
    <a:srgbClr val="FF3300"/>
    <a:srgbClr val="0000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DD4F3C3-4684-41CE-8A27-E2A362C43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146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32489F2-7E44-4B5A-A130-94FB9619AD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4F315-F669-4507-9706-0CF1BF37D62A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4E0F-BF9D-4A77-95F6-089DE4E788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F8B3-4FEA-4D8C-A8F2-AB92BC242E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9973F-C626-4B07-9021-994491DF52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D04C-40FF-413E-B850-2258948A0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76C9-0CF5-44F5-ABAC-FFB454374C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E1B3-8924-4F24-A876-FAD8EB2E84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DB69-1124-42ED-9FFA-51D1F63447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744C-FA5C-4C44-BBE6-A049534056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5D17E-EA03-4EE2-83C1-878C004CEE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9F9E-ACAD-4D17-8F9A-37F77B532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6E19-BFB3-4C51-9214-474B1755FB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C964-514D-4BA5-8B4D-4841A045B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41B9-3236-40B1-8C9C-7BBD0F26BA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0DABE10-0E9C-4936-B5BD-43AB0A7978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26524;&#27713;.mp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98107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實驗課前該做的事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14508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清點實驗器材，如有缺少請寫在黑板上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#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組別   缺少的東西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並記得請助教補給你，否則下一班清點有缺少會扣你的分數。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使用到器材如有髒汙請清洗。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250 ml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錐形瓶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已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洗淨乾燥可直接稱重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滴定管測試是否會漏水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依助教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分配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濃縮與現榨檸檬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汁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偶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原汁柳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橙汁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奇數</a:t>
            </a: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十一</a:t>
            </a:r>
            <a:r>
              <a:rPr lang="en-US" altLang="zh-TW" sz="4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grpSp>
        <p:nvGrpSpPr>
          <p:cNvPr id="4099" name="Group 661"/>
          <p:cNvGrpSpPr>
            <a:grpSpLocks/>
          </p:cNvGrpSpPr>
          <p:nvPr/>
        </p:nvGrpSpPr>
        <p:grpSpPr bwMode="auto">
          <a:xfrm>
            <a:off x="250825" y="620713"/>
            <a:ext cx="8569325" cy="903287"/>
            <a:chOff x="192" y="672"/>
            <a:chExt cx="5184" cy="528"/>
          </a:xfrm>
        </p:grpSpPr>
        <p:pic>
          <p:nvPicPr>
            <p:cNvPr id="4103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53" name="Rectangle 2125"/>
          <p:cNvSpPr>
            <a:spLocks noChangeArrowheads="1"/>
          </p:cNvSpPr>
          <p:nvPr/>
        </p:nvSpPr>
        <p:spPr bwMode="auto">
          <a:xfrm>
            <a:off x="395288" y="1735138"/>
            <a:ext cx="83534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AutoNum type="arabicPeriod"/>
              <a:defRPr/>
            </a:pP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zh-TW" altLang="en-US" sz="24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配置</a:t>
            </a:r>
            <a:r>
              <a:rPr lang="zh-TW" altLang="en-US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果汁</a:t>
            </a:r>
            <a:r>
              <a:rPr lang="zh-TW" altLang="zh-TW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時必須</a:t>
            </a:r>
            <a:r>
              <a:rPr lang="zh-TW" altLang="en-US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配好兩次的量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可對照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，並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</a:t>
            </a:r>
            <a:r>
              <a:rPr lang="zh-TW" altLang="zh-TW" sz="24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同一台天平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以減少誤差。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滴定管清洗完畢後需</a:t>
            </a:r>
            <a:r>
              <a:rPr lang="zh-TW" altLang="zh-TW" sz="24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倒立放置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以利於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乾燥。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潤洗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NaOH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溶液請收集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倒入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廢液桶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滴定完的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溶液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可直接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清洗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實驗數據的</a:t>
            </a:r>
            <a:r>
              <a:rPr lang="zh-TW" altLang="en-US" sz="24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有效數字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量筒取回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 ml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NaOH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滴定時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，需</a:t>
            </a:r>
            <a:r>
              <a:rPr lang="zh-TW" altLang="en-US" sz="24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搖晃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不變色即可。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US" altLang="zh-TW" sz="2400" dirty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508104" y="4735959"/>
            <a:ext cx="3096344" cy="2122041"/>
            <a:chOff x="7288556" y="4013735"/>
            <a:chExt cx="1603375" cy="2835275"/>
          </a:xfrm>
        </p:grpSpPr>
        <p:pic>
          <p:nvPicPr>
            <p:cNvPr id="410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8556" y="4013735"/>
              <a:ext cx="1603375" cy="28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02" name="AutoShape 9"/>
            <p:cNvCxnSpPr>
              <a:cxnSpLocks noChangeShapeType="1"/>
            </p:cNvCxnSpPr>
            <p:nvPr/>
          </p:nvCxnSpPr>
          <p:spPr bwMode="auto">
            <a:xfrm flipH="1">
              <a:off x="8101013" y="5658610"/>
              <a:ext cx="6477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61"/>
          <p:cNvGrpSpPr>
            <a:grpSpLocks/>
          </p:cNvGrpSpPr>
          <p:nvPr/>
        </p:nvGrpSpPr>
        <p:grpSpPr bwMode="auto">
          <a:xfrm>
            <a:off x="250825" y="428625"/>
            <a:ext cx="8569325" cy="903288"/>
            <a:chOff x="192" y="672"/>
            <a:chExt cx="5184" cy="528"/>
          </a:xfrm>
        </p:grpSpPr>
        <p:pic>
          <p:nvPicPr>
            <p:cNvPr id="5153" name="Picture 662" descr="BD2154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4" name="Picture 663" descr="logo-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6"/>
          <p:cNvSpPr>
            <a:spLocks noRot="1" noChangeArrowheads="1"/>
          </p:cNvSpPr>
          <p:nvPr/>
        </p:nvSpPr>
        <p:spPr bwMode="auto">
          <a:xfrm>
            <a:off x="301625" y="71438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 </a:t>
            </a:r>
            <a:r>
              <a:rPr lang="en-US" altLang="zh-TW" sz="4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十一</a:t>
            </a:r>
            <a:r>
              <a:rPr lang="en-US" altLang="zh-TW" sz="4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pic>
        <p:nvPicPr>
          <p:cNvPr id="5124" name="Picture 27" descr="C:\Users\SangerLin\Desktop\100OLYMP\PC06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425"/>
            <a:ext cx="13906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8" descr="C:\Users\SangerLin\Desktop\100OLYMP\PC06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133600"/>
            <a:ext cx="13906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9" descr="C:\Users\SangerLin\Desktop\100OLYMP\PC06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133600"/>
            <a:ext cx="13906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1" descr="C:\Users\SangerLin\Desktop\100OLYMP\PC06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797425"/>
            <a:ext cx="13906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2" descr="C:\Users\SangerLin\Desktop\100OLYMP\PC060007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8884" y="4797425"/>
            <a:ext cx="1389062" cy="1852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9" name="文字方塊 12"/>
          <p:cNvSpPr txBox="1">
            <a:spLocks noChangeArrowheads="1"/>
          </p:cNvSpPr>
          <p:nvPr/>
        </p:nvSpPr>
        <p:spPr bwMode="auto">
          <a:xfrm>
            <a:off x="539750" y="1484313"/>
            <a:ext cx="2185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滴定管清洗完畢後</a:t>
            </a:r>
            <a:endParaRPr lang="en-US" altLang="zh-TW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3cc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NaOH</a:t>
            </a:r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潤洗</a:t>
            </a:r>
          </a:p>
        </p:txBody>
      </p:sp>
      <p:sp>
        <p:nvSpPr>
          <p:cNvPr id="5130" name="文字方塊 13"/>
          <p:cNvSpPr txBox="1">
            <a:spLocks noChangeArrowheads="1"/>
          </p:cNvSpPr>
          <p:nvPr/>
        </p:nvSpPr>
        <p:spPr bwMode="auto">
          <a:xfrm>
            <a:off x="3276600" y="1484313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流出的 </a:t>
            </a:r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NaOH </a:t>
            </a:r>
          </a:p>
          <a:p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以廢液杯回收</a:t>
            </a:r>
          </a:p>
        </p:txBody>
      </p:sp>
      <p:sp>
        <p:nvSpPr>
          <p:cNvPr id="5131" name="文字方塊 14"/>
          <p:cNvSpPr txBox="1">
            <a:spLocks noChangeArrowheads="1"/>
          </p:cNvSpPr>
          <p:nvPr/>
        </p:nvSpPr>
        <p:spPr bwMode="auto">
          <a:xfrm>
            <a:off x="5940425" y="1484313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注意滴定管前</a:t>
            </a:r>
            <a:endParaRPr lang="en-US" altLang="zh-TW" b="1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端不可有氣泡</a:t>
            </a:r>
          </a:p>
        </p:txBody>
      </p:sp>
      <p:sp>
        <p:nvSpPr>
          <p:cNvPr id="5132" name="文字方塊 15"/>
          <p:cNvSpPr txBox="1">
            <a:spLocks noChangeArrowheads="1"/>
          </p:cNvSpPr>
          <p:nvPr/>
        </p:nvSpPr>
        <p:spPr bwMode="auto">
          <a:xfrm>
            <a:off x="611560" y="41497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將烘乾後的</a:t>
            </a:r>
            <a:endParaRPr lang="en-US" altLang="zh-TW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錐形瓶秤重</a:t>
            </a:r>
          </a:p>
        </p:txBody>
      </p:sp>
      <p:sp>
        <p:nvSpPr>
          <p:cNvPr id="5133" name="文字方塊 16"/>
          <p:cNvSpPr txBox="1">
            <a:spLocks noChangeArrowheads="1"/>
          </p:cNvSpPr>
          <p:nvPr/>
        </p:nvSpPr>
        <p:spPr bwMode="auto">
          <a:xfrm>
            <a:off x="2555776" y="4149725"/>
            <a:ext cx="269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zh-TW" alt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公用移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液管</a:t>
            </a:r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吸取 </a:t>
            </a:r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 ml </a:t>
            </a:r>
          </a:p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的果汁到錐形瓶中</a:t>
            </a:r>
          </a:p>
        </p:txBody>
      </p:sp>
      <p:sp>
        <p:nvSpPr>
          <p:cNvPr id="5134" name="文字方塊 17"/>
          <p:cNvSpPr txBox="1">
            <a:spLocks noChangeArrowheads="1"/>
          </p:cNvSpPr>
          <p:nvPr/>
        </p:nvSpPr>
        <p:spPr bwMode="auto">
          <a:xfrm>
            <a:off x="5447373" y="4151313"/>
            <a:ext cx="2509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加入</a:t>
            </a:r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 ml 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果汁</a:t>
            </a:r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後的</a:t>
            </a:r>
            <a:endParaRPr lang="en-US" altLang="zh-TW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錐形瓶再次秤重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217738" y="3059113"/>
            <a:ext cx="1201737" cy="1587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endCxn id="5131" idx="1"/>
          </p:cNvCxnSpPr>
          <p:nvPr/>
        </p:nvCxnSpPr>
        <p:spPr>
          <a:xfrm flipV="1">
            <a:off x="4810125" y="3059113"/>
            <a:ext cx="1274763" cy="0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0" y="5722938"/>
            <a:ext cx="827088" cy="9525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V="1">
            <a:off x="7451725" y="3068638"/>
            <a:ext cx="828675" cy="11112"/>
          </a:xfrm>
          <a:prstGeom prst="straightConnector1">
            <a:avLst/>
          </a:prstGeom>
          <a:ln w="38100">
            <a:solidFill>
              <a:srgbClr val="00FF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爆炸 2 45"/>
          <p:cNvSpPr/>
          <p:nvPr/>
        </p:nvSpPr>
        <p:spPr>
          <a:xfrm>
            <a:off x="7956376" y="5057800"/>
            <a:ext cx="1187624" cy="1800200"/>
          </a:xfrm>
          <a:prstGeom prst="irregularSeal2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rgbClr val="FFFF00"/>
                </a:solidFill>
              </a:rPr>
              <a:t>滴</a:t>
            </a:r>
            <a:endParaRPr lang="en-US" altLang="zh-TW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zh-TW" altLang="en-US" dirty="0">
                <a:solidFill>
                  <a:srgbClr val="FFFF00"/>
                </a:solidFill>
              </a:rPr>
              <a:t>定</a:t>
            </a:r>
            <a:endParaRPr lang="en-US" altLang="zh-TW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zh-TW" altLang="en-US" dirty="0">
                <a:solidFill>
                  <a:srgbClr val="FFFF00"/>
                </a:solidFill>
              </a:rPr>
              <a:t>！</a:t>
            </a:r>
          </a:p>
        </p:txBody>
      </p:sp>
      <p:sp>
        <p:nvSpPr>
          <p:cNvPr id="47" name="七邊形 46"/>
          <p:cNvSpPr/>
          <p:nvPr/>
        </p:nvSpPr>
        <p:spPr>
          <a:xfrm>
            <a:off x="539750" y="3644900"/>
            <a:ext cx="287338" cy="288925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8" name="七邊形 47"/>
          <p:cNvSpPr/>
          <p:nvPr/>
        </p:nvSpPr>
        <p:spPr>
          <a:xfrm>
            <a:off x="3132138" y="3644900"/>
            <a:ext cx="287337" cy="288925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9" name="七邊形 48"/>
          <p:cNvSpPr/>
          <p:nvPr/>
        </p:nvSpPr>
        <p:spPr>
          <a:xfrm>
            <a:off x="5795963" y="3644900"/>
            <a:ext cx="288925" cy="288925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50" name="七邊形 49"/>
          <p:cNvSpPr/>
          <p:nvPr/>
        </p:nvSpPr>
        <p:spPr>
          <a:xfrm>
            <a:off x="539750" y="6381750"/>
            <a:ext cx="287338" cy="287338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51" name="七邊形 50"/>
          <p:cNvSpPr/>
          <p:nvPr/>
        </p:nvSpPr>
        <p:spPr>
          <a:xfrm>
            <a:off x="2699792" y="6381328"/>
            <a:ext cx="287337" cy="287338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2" name="七邊形 51"/>
          <p:cNvSpPr/>
          <p:nvPr/>
        </p:nvSpPr>
        <p:spPr>
          <a:xfrm>
            <a:off x="4932040" y="6381328"/>
            <a:ext cx="288925" cy="287338"/>
          </a:xfrm>
          <a:prstGeom prst="heptagon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5151" name="Picture 36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2663" y="2060575"/>
            <a:ext cx="1389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2" name="Oval 37"/>
          <p:cNvSpPr>
            <a:spLocks noChangeArrowheads="1"/>
          </p:cNvSpPr>
          <p:nvPr/>
        </p:nvSpPr>
        <p:spPr bwMode="auto">
          <a:xfrm>
            <a:off x="6372225" y="2205038"/>
            <a:ext cx="576263" cy="936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2160736" y="5723731"/>
            <a:ext cx="827088" cy="9525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4320976" y="5733256"/>
            <a:ext cx="827088" cy="9525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6609605" y="5733256"/>
            <a:ext cx="1274763" cy="0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6948264" y="479742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25ml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純水及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滴酚酞指示劑</a:t>
            </a:r>
            <a:endParaRPr lang="zh-TW" altLang="en-US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實驗課後該做的事</a:t>
            </a:r>
            <a:endParaRPr lang="en-US" altLang="zh-TW" sz="4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滴定管清洗完畢後需</a:t>
            </a:r>
            <a:r>
              <a:rPr lang="zh-TW" altLang="zh-TW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倒立放置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以利於乾燥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!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剩餘</a:t>
            </a:r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未用完的</a:t>
            </a:r>
            <a:r>
              <a:rPr lang="en-US" altLang="zh-TW" sz="24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NaOH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溶液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請收集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倒入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</a:t>
            </a:r>
            <a:r>
              <a:rPr lang="zh-TW" altLang="en-US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回收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杯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滴定完的溶液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可直接洗掉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</a:t>
            </a:r>
            <a:r>
              <a:rPr lang="zh-TW" altLang="en-US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瓶務必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洗碗精刷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洗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乾淨擦乾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才能簽退離開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zh-TW" altLang="en-US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1"/>
          <p:cNvSpPr>
            <a:spLocks noGrp="1"/>
          </p:cNvSpPr>
          <p:nvPr>
            <p:ph/>
          </p:nvPr>
        </p:nvSpPr>
        <p:spPr>
          <a:xfrm>
            <a:off x="251520" y="260648"/>
            <a:ext cx="8540750" cy="5870575"/>
          </a:xfrm>
        </p:spPr>
        <p:txBody>
          <a:bodyPr/>
          <a:lstStyle/>
          <a:p>
            <a:r>
              <a:rPr lang="zh-TW" altLang="en-US" sz="4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公式</a:t>
            </a:r>
            <a:endParaRPr lang="en-US" altLang="zh-TW" sz="4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  果汁中含酸的質量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(W)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  果汁試液的質量 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(W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T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endParaRPr lang="en-US" altLang="zh-TW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419872" y="1484784"/>
            <a:ext cx="28803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88032" y="1239143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含酸量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H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計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)=</a:t>
            </a:r>
            <a:endParaRPr lang="zh-TW" altLang="en-US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44208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×</a:t>
            </a:r>
            <a:r>
              <a:rPr lang="zh-TW" altLang="en-US" dirty="0" smtClean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100%</a:t>
            </a:r>
            <a:endParaRPr lang="zh-TW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4538663" y="3913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39131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07504" y="231926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果汁中含檸檬酸的莫耳數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(N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 =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4572000" y="2478086"/>
            <a:ext cx="4176464" cy="148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572000" y="19888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鹼標準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溶液中含</a:t>
            </a:r>
            <a:r>
              <a:rPr lang="en-US" altLang="zh-TW" sz="2400" dirty="0" err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NaOH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的莫耳數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24928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11960" y="28529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×V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2400" baseline="-25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716016" y="3356992"/>
            <a:ext cx="10801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097542" y="3327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9512" y="3750131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400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NaOH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標準溶液之體積莫耳濃度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(M)</a:t>
            </a:r>
          </a:p>
          <a:p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V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為滴定耗用</a:t>
            </a:r>
            <a:r>
              <a:rPr lang="en-US" altLang="zh-TW" sz="2400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NaOH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標準溶液之體積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單位須換成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L)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5496" y="5229200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果汁中含檸檬酸的質量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(W)=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檸檬酸的莫耳數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(N</a:t>
            </a:r>
            <a:r>
              <a:rPr lang="en-US" altLang="zh-TW" sz="2400" baseline="-25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 ×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檸檬酸的分子量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esignb">
  <a:themeElements>
    <a:clrScheme name="tdesignb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tdesignb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b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430</Words>
  <Application>Microsoft Office PowerPoint</Application>
  <PresentationFormat>如螢幕大小 (4:3)</PresentationFormat>
  <Paragraphs>63</Paragraphs>
  <Slides>5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7" baseType="lpstr">
      <vt:lpstr>tdesignb</vt:lpstr>
      <vt:lpstr>Equation</vt:lpstr>
      <vt:lpstr>實驗課前該做的事</vt:lpstr>
      <vt:lpstr>實驗 (十一) 注意事項</vt:lpstr>
      <vt:lpstr>PowerPoint 簡報</vt:lpstr>
      <vt:lpstr>PowerPoint 簡報</vt:lpstr>
      <vt:lpstr>PowerPoint 簡報</vt:lpstr>
    </vt:vector>
  </TitlesOfParts>
  <Company>Install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實驗進度表 </dc:title>
  <dc:creator>Unattended</dc:creator>
  <cp:lastModifiedBy>User</cp:lastModifiedBy>
  <cp:revision>125</cp:revision>
  <dcterms:created xsi:type="dcterms:W3CDTF">2004-09-14T09:17:43Z</dcterms:created>
  <dcterms:modified xsi:type="dcterms:W3CDTF">2015-12-17T02:20:52Z</dcterms:modified>
</cp:coreProperties>
</file>