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6" r:id="rId3"/>
    <p:sldId id="262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FF3300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9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636E22-7B8A-486B-9CB6-66B4469314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636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781EF7-AF1A-43D5-BCB2-35EFBFF2BD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9073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41706-FF97-463E-B84E-B92F5CB4D0C4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13608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1EF7-AF1A-43D5-BCB2-35EFBFF2BDD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478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7D971A-1DD5-4E1C-B3D4-F262A6E1A16E}" type="slidenum">
              <a:rPr lang="en-US" altLang="zh-TW" sz="1200"/>
              <a:pPr algn="r"/>
              <a:t>4</a:t>
            </a:fld>
            <a:endParaRPr lang="en-US" altLang="zh-TW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62054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02FBA2-AB12-490D-8761-B10568C008B4}" type="slidenum">
              <a:rPr lang="en-US" altLang="zh-TW" sz="1200"/>
              <a:pPr algn="r"/>
              <a:t>5</a:t>
            </a:fld>
            <a:endParaRPr lang="en-US" altLang="zh-TW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22062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BAC90E-A154-4E02-B1E2-8212573E4379}" type="slidenum">
              <a:rPr lang="en-US" altLang="zh-TW" sz="1200"/>
              <a:pPr algn="r"/>
              <a:t>6</a:t>
            </a:fld>
            <a:endParaRPr lang="en-US" altLang="zh-TW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76360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E9FA1E-DEEB-4847-B058-9C116AB4B72E}" type="slidenum">
              <a:rPr lang="en-US" altLang="zh-TW" sz="1200"/>
              <a:pPr algn="r"/>
              <a:t>7</a:t>
            </a:fld>
            <a:endParaRPr lang="en-US" altLang="zh-TW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20479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037156-CE61-4750-8069-BF13F387A146}" type="slidenum">
              <a:rPr lang="en-US" altLang="zh-TW" sz="1200"/>
              <a:pPr algn="r"/>
              <a:t>8</a:t>
            </a:fld>
            <a:endParaRPr lang="en-US" altLang="zh-TW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8883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1722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CC36-6978-414B-A425-196D664FDF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46DC0-5D0F-4CE8-8FAC-442E733409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71B05-3230-4865-ABB8-07F329CFAC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4A9F-452A-444E-899D-301BD0896F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227C9-27B2-4384-B8A7-8B07262954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2415-CCF7-421B-88E9-998C103C10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2D434-494F-4F7B-B099-4A389E5793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8D9AE-44F8-431D-9468-351880D36C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5EF-F937-45BA-B45A-88D729CB8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D141-434C-4B63-870A-00E30BF814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6CD06-DE1D-462B-8AA6-A5702DF64B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2AF1C-2E6C-4CDC-88BF-42F41F8236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6ED7120D-DE03-4745-BDE2-9FDFD5BFC5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18" charset="2"/>
        <a:buChar char="¡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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&#20998;&#27880;&#22120;&#20351;&#29992;&#26041;&#27861;.wm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hyperlink" Target="&#27770;&#23450;&#21453;&#25033;&#36895;&#29575;&#24120;&#25976;&#21450;&#21453;&#25033;&#32026;&#25976;&#23526;&#39511;.wm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&#27963;&#21270;&#33021;.wmv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981075"/>
          </a:xfrm>
        </p:spPr>
        <p:txBody>
          <a:bodyPr/>
          <a:lstStyle/>
          <a:p>
            <a:pPr algn="l"/>
            <a:r>
              <a:rPr lang="zh-TW" altLang="en-US" smtClean="0"/>
              <a:t>實驗課前該做的事</a:t>
            </a: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5145088"/>
          </a:xfrm>
        </p:spPr>
        <p:txBody>
          <a:bodyPr/>
          <a:lstStyle/>
          <a:p>
            <a:r>
              <a:rPr lang="zh-TW" altLang="en-US" dirty="0" smtClean="0"/>
              <a:t>清點實驗器材，如有缺少請寫在黑板上</a:t>
            </a:r>
            <a:endParaRPr lang="en-US" altLang="zh-TW" dirty="0" smtClean="0"/>
          </a:p>
          <a:p>
            <a:pPr lvl="1">
              <a:buFont typeface="Wingdings 2" pitchFamily="18" charset="2"/>
              <a:buNone/>
            </a:pPr>
            <a:r>
              <a:rPr lang="en-US" altLang="zh-TW" b="1" dirty="0" smtClean="0">
                <a:solidFill>
                  <a:schemeClr val="tx2"/>
                </a:solidFill>
              </a:rPr>
              <a:t>#</a:t>
            </a:r>
            <a:r>
              <a:rPr lang="zh-TW" altLang="en-US" b="1" dirty="0" smtClean="0">
                <a:solidFill>
                  <a:schemeClr val="tx2"/>
                </a:solidFill>
              </a:rPr>
              <a:t>組別   缺少的東西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r>
              <a:rPr lang="zh-TW" altLang="en-US" dirty="0" smtClean="0"/>
              <a:t>並記得請助教補給你，否則下一班清點有缺少會扣你的分數。</a:t>
            </a:r>
            <a:endParaRPr lang="en-US" altLang="zh-TW" dirty="0" smtClean="0"/>
          </a:p>
          <a:p>
            <a:r>
              <a:rPr lang="zh-TW" altLang="en-US" dirty="0" smtClean="0"/>
              <a:t>使用到器材如有髒汙請清洗。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每組會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含蓋的</a:t>
            </a: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錐形瓶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(for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活化能實驗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en-US" altLang="zh-TW" b="1" baseline="300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C)</a:t>
            </a:r>
            <a:endParaRPr lang="zh-TW" altLang="en-US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tx2"/>
                </a:solidFill>
              </a:rPr>
              <a:t>計時器確定裝入電池並測試是否可用</a:t>
            </a:r>
            <a:endParaRPr lang="en-US" altLang="zh-TW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01625" y="71438"/>
            <a:ext cx="8540750" cy="1143000"/>
          </a:xfrm>
        </p:spPr>
        <p:txBody>
          <a:bodyPr/>
          <a:lstStyle/>
          <a:p>
            <a:pPr eaLnBrk="1" hangingPunct="1"/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 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grpSp>
        <p:nvGrpSpPr>
          <p:cNvPr id="4099" name="Group 661"/>
          <p:cNvGrpSpPr>
            <a:grpSpLocks/>
          </p:cNvGrpSpPr>
          <p:nvPr/>
        </p:nvGrpSpPr>
        <p:grpSpPr bwMode="auto">
          <a:xfrm>
            <a:off x="250825" y="428625"/>
            <a:ext cx="8569325" cy="903288"/>
            <a:chOff x="192" y="672"/>
            <a:chExt cx="5184" cy="528"/>
          </a:xfrm>
        </p:grpSpPr>
        <p:pic>
          <p:nvPicPr>
            <p:cNvPr id="4107" name="Picture 662" descr="BD2154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104"/>
              <a:ext cx="4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63" descr="logo-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672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內容版面配置區 2"/>
          <p:cNvSpPr txBox="1">
            <a:spLocks/>
          </p:cNvSpPr>
          <p:nvPr/>
        </p:nvSpPr>
        <p:spPr bwMode="auto">
          <a:xfrm>
            <a:off x="0" y="1268413"/>
            <a:ext cx="9144000" cy="5429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514350" indent="-5143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None/>
              <a:defRPr/>
            </a:pPr>
            <a:r>
              <a:rPr kumimoji="0" lang="en-US" altLang="zh-TW" sz="2800" b="1" dirty="0" smtClean="0"/>
              <a:t>(</a:t>
            </a:r>
            <a:r>
              <a:rPr kumimoji="0" lang="zh-TW" altLang="en-US" sz="2800" b="1" dirty="0" smtClean="0"/>
              <a:t>一</a:t>
            </a:r>
            <a:r>
              <a:rPr kumimoji="0" lang="en-US" altLang="zh-TW" sz="2800" b="1" dirty="0" smtClean="0"/>
              <a:t>)</a:t>
            </a:r>
            <a:r>
              <a:rPr kumimoji="0" lang="en-US" altLang="zh-TW" sz="2400" b="1" dirty="0" smtClean="0"/>
              <a:t>NO1~NO3</a:t>
            </a:r>
            <a:r>
              <a:rPr kumimoji="0" lang="zh-TW" altLang="en-US" sz="2400" b="1" dirty="0" smtClean="0"/>
              <a:t>同一實驗各兩次</a:t>
            </a:r>
            <a:r>
              <a:rPr kumimoji="0" lang="en-US" altLang="zh-TW" sz="2400" b="1" dirty="0" smtClean="0"/>
              <a:t>(</a:t>
            </a:r>
            <a:r>
              <a:rPr kumimoji="0" lang="zh-TW" altLang="en-US" sz="2400" b="1" dirty="0" smtClean="0"/>
              <a:t>共需</a:t>
            </a:r>
            <a:r>
              <a:rPr kumimoji="0" lang="en-US" altLang="zh-TW" sz="2400" b="1" dirty="0" smtClean="0"/>
              <a:t>6</a:t>
            </a:r>
            <a:r>
              <a:rPr kumimoji="0" lang="zh-TW" altLang="en-US" sz="2400" b="1" dirty="0" smtClean="0"/>
              <a:t>瓶</a:t>
            </a:r>
            <a:r>
              <a:rPr kumimoji="0" lang="en-US" altLang="zh-TW" sz="2400" b="1" dirty="0" smtClean="0"/>
              <a:t>)</a:t>
            </a:r>
            <a:r>
              <a:rPr kumimoji="0" lang="zh-TW" altLang="en-US" sz="2400" b="1" dirty="0" smtClean="0"/>
              <a:t>，</a:t>
            </a:r>
            <a:r>
              <a:rPr kumimoji="0" lang="zh-TW" alt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而且需以</a:t>
            </a:r>
            <a:r>
              <a:rPr kumimoji="0" lang="en-US" altLang="zh-TW" sz="2400" b="1" u="sng" dirty="0" smtClean="0">
                <a:solidFill>
                  <a:schemeClr val="tx2">
                    <a:lumMod val="75000"/>
                  </a:schemeClr>
                </a:solidFill>
              </a:rPr>
              <a:t>50mL</a:t>
            </a:r>
            <a:r>
              <a:rPr kumimoji="0" lang="zh-TW" alt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錐形瓶同時取好兩次同樣的試劑量</a:t>
            </a:r>
            <a:r>
              <a:rPr kumimoji="0" lang="en-US" altLang="zh-TW" sz="2400" b="1" u="sng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kumimoji="0" lang="en-US" altLang="zh-TW" sz="2400" b="1" dirty="0" smtClean="0"/>
              <a:t> </a:t>
            </a:r>
            <a:r>
              <a:rPr kumimoji="0" lang="zh-TW" altLang="en-US" sz="2400" b="1" dirty="0" smtClean="0"/>
              <a:t>需在同時間進行此實驗，如果實驗時間誤差超過</a:t>
            </a:r>
            <a:r>
              <a:rPr kumimoji="0" lang="en-US" altLang="zh-TW" sz="2400" b="1" dirty="0" smtClean="0"/>
              <a:t>20sec, </a:t>
            </a:r>
            <a:r>
              <a:rPr kumimoji="0" lang="zh-TW" altLang="en-US" sz="2400" b="1" dirty="0" smtClean="0"/>
              <a:t>請先與助教確認問題再往下做</a:t>
            </a:r>
            <a:r>
              <a:rPr kumimoji="0" lang="en-US" altLang="zh-TW" sz="2400" b="1" dirty="0" smtClean="0"/>
              <a:t>!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kumimoji="0" lang="en-US" altLang="zh-TW" sz="2400" b="1" dirty="0" smtClean="0"/>
              <a:t>(</a:t>
            </a:r>
            <a:r>
              <a:rPr kumimoji="0" lang="zh-TW" altLang="en-US" sz="2400" b="1" dirty="0" smtClean="0"/>
              <a:t>二</a:t>
            </a:r>
            <a:r>
              <a:rPr kumimoji="0" lang="en-US" altLang="zh-TW" sz="2400" b="1" dirty="0" smtClean="0"/>
              <a:t>)</a:t>
            </a:r>
            <a:r>
              <a:rPr lang="zh-TW" altLang="en-US" sz="2400" b="1" dirty="0" smtClean="0">
                <a:latin typeface="Times New Roman" pitchFamily="18" charset="0"/>
              </a:rPr>
              <a:t>取藥方法 </a:t>
            </a:r>
            <a:r>
              <a:rPr lang="en-US" altLang="zh-TW" sz="2400" b="1" dirty="0" smtClean="0">
                <a:solidFill>
                  <a:schemeClr val="tx2"/>
                </a:solidFill>
                <a:latin typeface="Times New Roman" pitchFamily="18" charset="0"/>
              </a:rPr>
              <a:t>( 10mL =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2mL  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取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5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次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   </a:t>
            </a:r>
            <a:r>
              <a:rPr lang="en-US" altLang="zh-TW" sz="2400" b="1" dirty="0" smtClean="0">
                <a:solidFill>
                  <a:schemeClr val="tx2"/>
                </a:solidFill>
                <a:latin typeface="Times New Roman" pitchFamily="18" charset="0"/>
              </a:rPr>
              <a:t>)</a:t>
            </a:r>
            <a:endParaRPr lang="zh-TW" altLang="en-US" sz="24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101" name="Picture 8" descr="DSCN0046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6750" y="2708920"/>
            <a:ext cx="2880320" cy="3840427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561983" y="3235861"/>
            <a:ext cx="3228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chemeClr val="tx2"/>
                </a:solidFill>
              </a:rPr>
              <a:t>1.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分</a:t>
            </a:r>
            <a:r>
              <a:rPr lang="zh-TW" altLang="en-US" sz="2400" b="1" dirty="0">
                <a:solidFill>
                  <a:schemeClr val="tx2"/>
                </a:solidFill>
              </a:rPr>
              <a:t>注器刻度定為</a:t>
            </a:r>
            <a:r>
              <a:rPr lang="en-US" altLang="zh-TW" sz="2400" b="1" dirty="0">
                <a:solidFill>
                  <a:schemeClr val="tx2"/>
                </a:solidFill>
              </a:rPr>
              <a:t>2mL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561983" y="3965694"/>
            <a:ext cx="2903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chemeClr val="tx2"/>
                </a:solidFill>
              </a:rPr>
              <a:t>2.</a:t>
            </a:r>
            <a:r>
              <a:rPr lang="zh-TW" altLang="en-US" sz="2400" b="1" dirty="0">
                <a:solidFill>
                  <a:schemeClr val="tx2"/>
                </a:solidFill>
              </a:rPr>
              <a:t>輕輕向上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提拉</a:t>
            </a:r>
            <a:r>
              <a:rPr lang="zh-TW" altLang="en-US" sz="2400" b="1" dirty="0">
                <a:solidFill>
                  <a:schemeClr val="tx2"/>
                </a:solidFill>
              </a:rPr>
              <a:t>到頂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561983" y="4695527"/>
            <a:ext cx="2287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chemeClr val="tx2"/>
                </a:solidFill>
              </a:rPr>
              <a:t>3.</a:t>
            </a:r>
            <a:r>
              <a:rPr lang="zh-TW" altLang="en-US" sz="2400" b="1" dirty="0">
                <a:solidFill>
                  <a:schemeClr val="tx2"/>
                </a:solidFill>
              </a:rPr>
              <a:t>向下壓至底部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取藥流程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奇數                                                        偶數</a:t>
            </a:r>
          </a:p>
        </p:txBody>
      </p:sp>
      <p:pic>
        <p:nvPicPr>
          <p:cNvPr id="5124" name="Picture 4" descr="DSCN0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850" y="1628775"/>
            <a:ext cx="619283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Group 10"/>
          <p:cNvGrpSpPr>
            <a:grpSpLocks/>
          </p:cNvGrpSpPr>
          <p:nvPr/>
        </p:nvGrpSpPr>
        <p:grpSpPr bwMode="auto">
          <a:xfrm>
            <a:off x="539750" y="3644900"/>
            <a:ext cx="3457575" cy="1368425"/>
            <a:chOff x="340" y="2296"/>
            <a:chExt cx="2178" cy="862"/>
          </a:xfrm>
        </p:grpSpPr>
        <p:sp>
          <p:nvSpPr>
            <p:cNvPr id="5127" name="AutoShape 8"/>
            <p:cNvSpPr>
              <a:spLocks noChangeArrowheads="1"/>
            </p:cNvSpPr>
            <p:nvPr/>
          </p:nvSpPr>
          <p:spPr bwMode="auto">
            <a:xfrm>
              <a:off x="340" y="2296"/>
              <a:ext cx="952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4 w 21600"/>
                <a:gd name="T13" fmla="*/ 2916 h 21600"/>
                <a:gd name="T14" fmla="*/ 18219 w 21600"/>
                <a:gd name="T15" fmla="*/ 92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8" name="AutoShape 9"/>
            <p:cNvSpPr>
              <a:spLocks noChangeArrowheads="1"/>
            </p:cNvSpPr>
            <p:nvPr/>
          </p:nvSpPr>
          <p:spPr bwMode="auto">
            <a:xfrm>
              <a:off x="1610" y="2568"/>
              <a:ext cx="908" cy="5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4 w 21600"/>
                <a:gd name="T19" fmla="*/ 3148 h 21600"/>
                <a:gd name="T20" fmla="*/ 18436 w 21600"/>
                <a:gd name="T21" fmla="*/ 1845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12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39763" flipV="1">
            <a:off x="4600575" y="3614738"/>
            <a:ext cx="3744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71438"/>
            <a:ext cx="8540750" cy="1143000"/>
          </a:xfrm>
        </p:spPr>
        <p:txBody>
          <a:bodyPr/>
          <a:lstStyle/>
          <a:p>
            <a:pPr eaLnBrk="1" hangingPunct="1"/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 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grpSp>
        <p:nvGrpSpPr>
          <p:cNvPr id="6147" name="Group 661"/>
          <p:cNvGrpSpPr>
            <a:grpSpLocks/>
          </p:cNvGrpSpPr>
          <p:nvPr/>
        </p:nvGrpSpPr>
        <p:grpSpPr bwMode="auto">
          <a:xfrm>
            <a:off x="250825" y="428625"/>
            <a:ext cx="8569325" cy="903288"/>
            <a:chOff x="192" y="672"/>
            <a:chExt cx="5184" cy="528"/>
          </a:xfrm>
        </p:grpSpPr>
        <p:pic>
          <p:nvPicPr>
            <p:cNvPr id="6155" name="Picture 662" descr="BD2154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104"/>
              <a:ext cx="4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663" descr="logo-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672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內容版面配置區 2"/>
          <p:cNvSpPr txBox="1">
            <a:spLocks/>
          </p:cNvSpPr>
          <p:nvPr/>
        </p:nvSpPr>
        <p:spPr bwMode="auto">
          <a:xfrm>
            <a:off x="10795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None/>
            </a:pPr>
            <a:r>
              <a:rPr lang="en-US" altLang="zh-TW" sz="2400" b="1">
                <a:solidFill>
                  <a:schemeClr val="tx2"/>
                </a:solidFill>
                <a:latin typeface="新細明體" pitchFamily="18" charset="-120"/>
              </a:rPr>
              <a:t>K</a:t>
            </a:r>
            <a:r>
              <a:rPr lang="en-US" altLang="zh-TW" sz="2400" b="1" baseline="-25000">
                <a:solidFill>
                  <a:schemeClr val="tx2"/>
                </a:solidFill>
                <a:latin typeface="新細明體" pitchFamily="18" charset="-120"/>
              </a:rPr>
              <a:t>2</a:t>
            </a:r>
            <a:r>
              <a:rPr lang="en-US" altLang="zh-TW" sz="2400" b="1">
                <a:solidFill>
                  <a:schemeClr val="tx2"/>
                </a:solidFill>
                <a:latin typeface="新細明體" pitchFamily="18" charset="-120"/>
              </a:rPr>
              <a:t>S</a:t>
            </a:r>
            <a:r>
              <a:rPr lang="en-US" altLang="zh-TW" sz="2400" b="1" baseline="-25000">
                <a:solidFill>
                  <a:schemeClr val="tx2"/>
                </a:solidFill>
                <a:latin typeface="新細明體" pitchFamily="18" charset="-120"/>
              </a:rPr>
              <a:t>2</a:t>
            </a:r>
            <a:r>
              <a:rPr lang="en-US" altLang="zh-TW" sz="2400" b="1">
                <a:solidFill>
                  <a:schemeClr val="tx2"/>
                </a:solidFill>
                <a:latin typeface="新細明體" pitchFamily="18" charset="-120"/>
              </a:rPr>
              <a:t>O</a:t>
            </a:r>
            <a:r>
              <a:rPr lang="en-US" altLang="zh-TW" sz="2400" b="1" baseline="-25000">
                <a:solidFill>
                  <a:schemeClr val="tx2"/>
                </a:solidFill>
                <a:latin typeface="新細明體" pitchFamily="18" charset="-120"/>
              </a:rPr>
              <a:t>8 </a:t>
            </a:r>
            <a:r>
              <a:rPr lang="zh-TW" altLang="en-US" sz="2400" b="1">
                <a:solidFill>
                  <a:schemeClr val="tx2"/>
                </a:solidFill>
                <a:latin typeface="新細明體" pitchFamily="18" charset="-120"/>
              </a:rPr>
              <a:t>取用在天平桌須知</a:t>
            </a:r>
            <a:r>
              <a:rPr lang="en-US" altLang="zh-TW" sz="2400" b="1">
                <a:solidFill>
                  <a:schemeClr val="tx2"/>
                </a:solidFill>
                <a:latin typeface="新細明體" pitchFamily="18" charset="-120"/>
              </a:rPr>
              <a:t>:</a:t>
            </a:r>
            <a:r>
              <a:rPr lang="zh-TW" altLang="en-US" sz="2400" b="1">
                <a:solidFill>
                  <a:schemeClr val="tx2"/>
                </a:solidFill>
                <a:latin typeface="新細明體" pitchFamily="18" charset="-120"/>
              </a:rPr>
              <a:t>已定量好</a:t>
            </a:r>
            <a:r>
              <a:rPr lang="en-US" altLang="zh-TW" sz="2400" b="1">
                <a:solidFill>
                  <a:schemeClr val="tx2"/>
                </a:solidFill>
                <a:latin typeface="新細明體" pitchFamily="18" charset="-120"/>
              </a:rPr>
              <a:t>2mL</a:t>
            </a:r>
            <a:endParaRPr lang="zh-TW" altLang="en-US" sz="2400" b="1">
              <a:solidFill>
                <a:schemeClr val="tx2"/>
              </a:solidFill>
              <a:latin typeface="新細明體" pitchFamily="18" charset="-120"/>
            </a:endParaRPr>
          </a:p>
        </p:txBody>
      </p:sp>
      <p:pic>
        <p:nvPicPr>
          <p:cNvPr id="6149" name="Picture 7" descr="DSCN00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916113"/>
            <a:ext cx="2741612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dscn00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060575"/>
            <a:ext cx="2741612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692275" y="4365625"/>
            <a:ext cx="863600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 flipH="1">
            <a:off x="1692275" y="4365625"/>
            <a:ext cx="863600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395288" y="5734050"/>
            <a:ext cx="4951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2"/>
                </a:solidFill>
              </a:rPr>
              <a:t>不可直接拿錐形瓶裝取</a:t>
            </a:r>
            <a:r>
              <a:rPr lang="en-US" altLang="zh-TW" sz="2800" b="1" dirty="0">
                <a:solidFill>
                  <a:schemeClr val="tx2"/>
                </a:solidFill>
              </a:rPr>
              <a:t>K</a:t>
            </a:r>
            <a:r>
              <a:rPr lang="en-US" altLang="zh-TW" sz="2800" b="1" baseline="-25000" dirty="0">
                <a:solidFill>
                  <a:schemeClr val="tx2"/>
                </a:solidFill>
              </a:rPr>
              <a:t>2</a:t>
            </a:r>
            <a:r>
              <a:rPr lang="en-US" altLang="zh-TW" sz="2800" b="1" dirty="0">
                <a:solidFill>
                  <a:schemeClr val="tx2"/>
                </a:solidFill>
              </a:rPr>
              <a:t>S</a:t>
            </a:r>
            <a:r>
              <a:rPr lang="en-US" altLang="zh-TW" sz="2800" b="1" baseline="-25000" dirty="0">
                <a:solidFill>
                  <a:schemeClr val="tx2"/>
                </a:solidFill>
              </a:rPr>
              <a:t>2</a:t>
            </a:r>
            <a:r>
              <a:rPr lang="en-US" altLang="zh-TW" sz="2800" b="1" dirty="0">
                <a:solidFill>
                  <a:schemeClr val="tx2"/>
                </a:solidFill>
              </a:rPr>
              <a:t>O</a:t>
            </a:r>
            <a:r>
              <a:rPr lang="en-US" altLang="zh-TW" sz="2800" b="1" baseline="-25000" dirty="0">
                <a:solidFill>
                  <a:schemeClr val="tx2"/>
                </a:solidFill>
              </a:rPr>
              <a:t>8</a:t>
            </a:r>
            <a:endParaRPr lang="zh-TW" altLang="en-US" sz="2800" b="1" baseline="-25000" dirty="0">
              <a:solidFill>
                <a:schemeClr val="tx2"/>
              </a:solidFill>
            </a:endParaRP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5364163" y="5805488"/>
            <a:ext cx="2663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利用試管裝取</a:t>
            </a:r>
          </a:p>
        </p:txBody>
      </p:sp>
      <p:sp>
        <p:nvSpPr>
          <p:cNvPr id="2" name="矩形 1"/>
          <p:cNvSpPr/>
          <p:nvPr/>
        </p:nvSpPr>
        <p:spPr>
          <a:xfrm>
            <a:off x="5497423" y="1546781"/>
            <a:ext cx="3835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</a:rPr>
              <a:t>( 10mL =</a:t>
            </a:r>
            <a:r>
              <a:rPr lang="en-US" altLang="zh-TW" sz="2800" b="1" dirty="0">
                <a:solidFill>
                  <a:schemeClr val="tx2"/>
                </a:solidFill>
              </a:rPr>
              <a:t>2mL  </a:t>
            </a:r>
            <a:r>
              <a:rPr lang="zh-TW" altLang="en-US" sz="2800" b="1" dirty="0">
                <a:solidFill>
                  <a:schemeClr val="tx2"/>
                </a:solidFill>
              </a:rPr>
              <a:t>取</a:t>
            </a:r>
            <a:r>
              <a:rPr lang="en-US" altLang="zh-TW" sz="2800" b="1" dirty="0">
                <a:solidFill>
                  <a:schemeClr val="tx2"/>
                </a:solidFill>
              </a:rPr>
              <a:t>5</a:t>
            </a:r>
            <a:r>
              <a:rPr lang="zh-TW" altLang="en-US" sz="2800" b="1" dirty="0">
                <a:solidFill>
                  <a:schemeClr val="tx2"/>
                </a:solidFill>
              </a:rPr>
              <a:t>次</a:t>
            </a:r>
            <a:r>
              <a:rPr lang="en-US" altLang="zh-TW" sz="2800" b="1" dirty="0">
                <a:solidFill>
                  <a:schemeClr val="tx2"/>
                </a:solidFill>
              </a:rPr>
              <a:t>   </a:t>
            </a: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</a:rPr>
              <a:t>)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71438"/>
            <a:ext cx="8540750" cy="1143000"/>
          </a:xfrm>
        </p:spPr>
        <p:txBody>
          <a:bodyPr/>
          <a:lstStyle/>
          <a:p>
            <a:pPr eaLnBrk="1" hangingPunct="1"/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 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grpSp>
        <p:nvGrpSpPr>
          <p:cNvPr id="7171" name="Group 661"/>
          <p:cNvGrpSpPr>
            <a:grpSpLocks/>
          </p:cNvGrpSpPr>
          <p:nvPr/>
        </p:nvGrpSpPr>
        <p:grpSpPr bwMode="auto">
          <a:xfrm>
            <a:off x="179388" y="404813"/>
            <a:ext cx="8569325" cy="903287"/>
            <a:chOff x="192" y="672"/>
            <a:chExt cx="5184" cy="528"/>
          </a:xfrm>
        </p:grpSpPr>
        <p:pic>
          <p:nvPicPr>
            <p:cNvPr id="7182" name="Picture 662" descr="BD2154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104"/>
              <a:ext cx="4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63" descr="logo-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672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內容版面配置區 2"/>
          <p:cNvSpPr txBox="1">
            <a:spLocks/>
          </p:cNvSpPr>
          <p:nvPr/>
        </p:nvSpPr>
        <p:spPr bwMode="auto"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rabicPeriod"/>
            </a:pPr>
            <a:r>
              <a:rPr lang="zh-TW" altLang="en-US" sz="2400" b="1" dirty="0"/>
              <a:t>當加入最後一項反應物</a:t>
            </a:r>
            <a:r>
              <a:rPr lang="en-US" altLang="zh-TW" sz="2400" b="1" dirty="0"/>
              <a:t>K</a:t>
            </a:r>
            <a:r>
              <a:rPr lang="en-US" altLang="zh-TW" sz="2400" b="1" baseline="-25000" dirty="0"/>
              <a:t>2</a:t>
            </a:r>
            <a:r>
              <a:rPr lang="en-US" altLang="zh-TW" sz="2400" b="1" dirty="0"/>
              <a:t>S</a:t>
            </a:r>
            <a:r>
              <a:rPr lang="en-US" altLang="zh-TW" sz="2400" b="1" baseline="-25000" dirty="0"/>
              <a:t>2</a:t>
            </a:r>
            <a:r>
              <a:rPr lang="en-US" altLang="zh-TW" sz="2400" b="1" dirty="0"/>
              <a:t>O</a:t>
            </a:r>
            <a:r>
              <a:rPr lang="en-US" altLang="zh-TW" sz="2400" b="1" baseline="-25000" dirty="0"/>
              <a:t>8</a:t>
            </a:r>
            <a:r>
              <a:rPr lang="zh-TW" altLang="en-US" sz="2400" b="1" dirty="0"/>
              <a:t>時</a:t>
            </a:r>
            <a:r>
              <a:rPr lang="en-US" altLang="zh-TW" sz="2400" b="1" dirty="0"/>
              <a:t>,</a:t>
            </a:r>
            <a:r>
              <a:rPr lang="zh-TW" altLang="en-US" sz="2400" b="1" dirty="0"/>
              <a:t>反應即刻</a:t>
            </a:r>
            <a:r>
              <a:rPr lang="zh-TW" altLang="en-US" sz="2400" b="1" dirty="0">
                <a:solidFill>
                  <a:schemeClr val="tx2"/>
                </a:solidFill>
              </a:rPr>
              <a:t>開始計時</a:t>
            </a:r>
            <a:r>
              <a:rPr lang="zh-TW" altLang="en-US" sz="2400" b="1" dirty="0"/>
              <a:t>與進行持續</a:t>
            </a:r>
            <a:r>
              <a:rPr lang="zh-TW" altLang="en-US" sz="2400" b="1" dirty="0">
                <a:solidFill>
                  <a:schemeClr val="tx2"/>
                </a:solidFill>
              </a:rPr>
              <a:t>搖動</a:t>
            </a:r>
            <a:r>
              <a:rPr lang="zh-TW" altLang="en-US" sz="2400" b="1" dirty="0"/>
              <a:t>錐形瓶</a:t>
            </a:r>
            <a:r>
              <a:rPr lang="en-US" altLang="zh-TW" sz="2400" b="1" dirty="0"/>
              <a:t>,</a:t>
            </a:r>
            <a:r>
              <a:rPr lang="zh-TW" altLang="en-US" sz="2400" b="1" dirty="0"/>
              <a:t>勿使溶液外濺</a:t>
            </a:r>
          </a:p>
          <a:p>
            <a:pPr marL="514350" indent="-51435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None/>
            </a:pPr>
            <a:endParaRPr lang="zh-TW" altLang="en-US" sz="2400" b="1" dirty="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7173" name="Picture 7" descr="dscn0051"/>
          <p:cNvPicPr>
            <a:picLocks noChangeAspect="1" noChangeArrowheads="1"/>
          </p:cNvPicPr>
          <p:nvPr/>
        </p:nvPicPr>
        <p:blipFill rotWithShape="1">
          <a:blip r:embed="rId5" cstate="print"/>
          <a:srcRect r="23635"/>
          <a:stretch/>
        </p:blipFill>
        <p:spPr bwMode="auto">
          <a:xfrm>
            <a:off x="785018" y="2992437"/>
            <a:ext cx="186572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DSCN00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2636838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AutoShape 10"/>
          <p:cNvSpPr>
            <a:spLocks noChangeArrowheads="1"/>
          </p:cNvSpPr>
          <p:nvPr/>
        </p:nvSpPr>
        <p:spPr bwMode="auto">
          <a:xfrm>
            <a:off x="2916238" y="3789363"/>
            <a:ext cx="684212" cy="485775"/>
          </a:xfrm>
          <a:prstGeom prst="rightArrow">
            <a:avLst>
              <a:gd name="adj1" fmla="val 50000"/>
              <a:gd name="adj2" fmla="val 35212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6" name="AutoShape 11"/>
          <p:cNvSpPr>
            <a:spLocks noChangeArrowheads="1"/>
          </p:cNvSpPr>
          <p:nvPr/>
        </p:nvSpPr>
        <p:spPr bwMode="auto">
          <a:xfrm>
            <a:off x="5795963" y="3789363"/>
            <a:ext cx="684212" cy="485775"/>
          </a:xfrm>
          <a:prstGeom prst="rightArrow">
            <a:avLst>
              <a:gd name="adj1" fmla="val 50000"/>
              <a:gd name="adj2" fmla="val 35212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468313" y="5013325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開始計時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6659563" y="5229225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</a:rPr>
              <a:t>反應完成</a:t>
            </a:r>
          </a:p>
          <a:p>
            <a:r>
              <a:rPr lang="zh-TW" altLang="en-US" sz="2400" b="1" dirty="0">
                <a:solidFill>
                  <a:schemeClr val="tx2"/>
                </a:solidFill>
              </a:rPr>
              <a:t>記錄時間</a:t>
            </a:r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2843213" y="5229225"/>
            <a:ext cx="424815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None/>
            </a:pPr>
            <a:r>
              <a:rPr kumimoji="0" lang="zh-TW" altLang="en-US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要同一人操作二重覆</a:t>
            </a:r>
            <a:r>
              <a:rPr kumimoji="0" lang="en-US" altLang="zh-TW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None/>
            </a:pPr>
            <a:r>
              <a:rPr kumimoji="0" lang="zh-TW" altLang="en-US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減少誤差</a:t>
            </a:r>
            <a:r>
              <a:rPr kumimoji="0" lang="en-US" altLang="zh-TW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  <a:r>
              <a:rPr kumimoji="0" lang="zh-TW" altLang="en-US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整個溶液變色</a:t>
            </a:r>
            <a:endParaRPr kumimoji="0" lang="en-US" altLang="zh-TW" sz="2400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None/>
            </a:pPr>
            <a:r>
              <a:rPr kumimoji="0" lang="zh-TW" altLang="en-US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即停止計時</a:t>
            </a:r>
            <a:endParaRPr kumimoji="0" lang="zh-TW" altLang="en-US" sz="24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80" name="AutoShape 16"/>
          <p:cNvSpPr>
            <a:spLocks noChangeArrowheads="1"/>
          </p:cNvSpPr>
          <p:nvPr/>
        </p:nvSpPr>
        <p:spPr bwMode="auto">
          <a:xfrm>
            <a:off x="4427538" y="2420938"/>
            <a:ext cx="865187" cy="144462"/>
          </a:xfrm>
          <a:prstGeom prst="leftRightArrow">
            <a:avLst>
              <a:gd name="adj1" fmla="val 50000"/>
              <a:gd name="adj2" fmla="val 11978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>
              <a:solidFill>
                <a:schemeClr val="tx2"/>
              </a:solidFill>
            </a:endParaRPr>
          </a:p>
        </p:txBody>
      </p:sp>
      <p:pic>
        <p:nvPicPr>
          <p:cNvPr id="7181" name="Picture 17" descr="G:\DCIM\109NIKON\DSCN0358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 l="25410"/>
          <a:stretch>
            <a:fillRect/>
          </a:stretch>
        </p:blipFill>
        <p:spPr bwMode="auto">
          <a:xfrm>
            <a:off x="3600450" y="2733675"/>
            <a:ext cx="2327275" cy="2341563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6" name="Picture 7" descr="dscn0051"/>
          <p:cNvPicPr>
            <a:picLocks noChangeAspect="1" noChangeArrowheads="1"/>
          </p:cNvPicPr>
          <p:nvPr/>
        </p:nvPicPr>
        <p:blipFill rotWithShape="1">
          <a:blip r:embed="rId5" cstate="print"/>
          <a:srcRect l="27615" r="36193"/>
          <a:stretch/>
        </p:blipFill>
        <p:spPr bwMode="auto">
          <a:xfrm>
            <a:off x="342900" y="2962275"/>
            <a:ext cx="88423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71438"/>
            <a:ext cx="8540750" cy="1143000"/>
          </a:xfrm>
        </p:spPr>
        <p:txBody>
          <a:bodyPr/>
          <a:lstStyle/>
          <a:p>
            <a:pPr eaLnBrk="1" hangingPunct="1"/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 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grpSp>
        <p:nvGrpSpPr>
          <p:cNvPr id="8195" name="Group 661"/>
          <p:cNvGrpSpPr>
            <a:grpSpLocks/>
          </p:cNvGrpSpPr>
          <p:nvPr/>
        </p:nvGrpSpPr>
        <p:grpSpPr bwMode="auto">
          <a:xfrm>
            <a:off x="250825" y="428625"/>
            <a:ext cx="8569325" cy="903288"/>
            <a:chOff x="192" y="672"/>
            <a:chExt cx="5184" cy="528"/>
          </a:xfrm>
        </p:grpSpPr>
        <p:pic>
          <p:nvPicPr>
            <p:cNvPr id="8203" name="Picture 662" descr="BD2154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104"/>
              <a:ext cx="4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663" descr="logo-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672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內容版面配置區 2"/>
          <p:cNvSpPr txBox="1">
            <a:spLocks/>
          </p:cNvSpPr>
          <p:nvPr/>
        </p:nvSpPr>
        <p:spPr bwMode="auto">
          <a:xfrm>
            <a:off x="10795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rabicPeriod"/>
            </a:pPr>
            <a:endParaRPr lang="zh-TW" altLang="en-US" sz="2400" b="1" dirty="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8197" name="Picture 8" descr="DSCN006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636838"/>
            <a:ext cx="3656013" cy="274161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502" y="2636836"/>
            <a:ext cx="2940656" cy="393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684213" y="1989138"/>
            <a:ext cx="384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chemeClr val="tx2"/>
                </a:solidFill>
              </a:rPr>
              <a:t>0 ℃</a:t>
            </a:r>
            <a:r>
              <a:rPr lang="zh-TW" altLang="en-US" sz="2400" b="1" dirty="0">
                <a:solidFill>
                  <a:schemeClr val="tx2"/>
                </a:solidFill>
              </a:rPr>
              <a:t>冰浴</a:t>
            </a:r>
            <a:r>
              <a:rPr lang="en-US" altLang="zh-TW" sz="2400" b="1" dirty="0">
                <a:solidFill>
                  <a:schemeClr val="tx2"/>
                </a:solidFill>
              </a:rPr>
              <a:t>(</a:t>
            </a:r>
            <a:r>
              <a:rPr lang="zh-TW" altLang="en-US" sz="2400" b="1" dirty="0">
                <a:solidFill>
                  <a:schemeClr val="tx2"/>
                </a:solidFill>
              </a:rPr>
              <a:t>水</a:t>
            </a:r>
            <a:r>
              <a:rPr lang="en-US" altLang="zh-TW" sz="2400" b="1" dirty="0">
                <a:solidFill>
                  <a:schemeClr val="tx2"/>
                </a:solidFill>
              </a:rPr>
              <a:t>:</a:t>
            </a:r>
            <a:r>
              <a:rPr lang="zh-TW" altLang="en-US" sz="2400" b="1" dirty="0">
                <a:solidFill>
                  <a:schemeClr val="tx2"/>
                </a:solidFill>
              </a:rPr>
              <a:t>冰</a:t>
            </a:r>
            <a:r>
              <a:rPr lang="en-US" altLang="zh-TW" sz="2400" b="1" dirty="0">
                <a:solidFill>
                  <a:schemeClr val="tx2"/>
                </a:solidFill>
              </a:rPr>
              <a:t>=1:1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)~</a:t>
            </a:r>
            <a:r>
              <a:rPr lang="zh-TW" altLang="en-US" sz="2400" b="1" dirty="0">
                <a:solidFill>
                  <a:srgbClr val="FF00FF"/>
                </a:solidFill>
              </a:rPr>
              <a:t>做</a:t>
            </a:r>
            <a:r>
              <a:rPr lang="en-US" altLang="zh-TW" sz="2400" b="1" dirty="0">
                <a:solidFill>
                  <a:srgbClr val="FF00FF"/>
                </a:solidFill>
              </a:rPr>
              <a:t>1</a:t>
            </a:r>
            <a:r>
              <a:rPr lang="zh-TW" altLang="en-US" sz="2400" b="1" dirty="0">
                <a:solidFill>
                  <a:srgbClr val="FF00FF"/>
                </a:solidFill>
              </a:rPr>
              <a:t>次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5003799" y="2060575"/>
            <a:ext cx="3440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tx2"/>
                </a:solidFill>
              </a:rPr>
              <a:t>RT/40℃</a:t>
            </a:r>
            <a:r>
              <a:rPr lang="zh-TW" altLang="en-US" sz="2400" b="1" dirty="0">
                <a:solidFill>
                  <a:schemeClr val="tx2"/>
                </a:solidFill>
              </a:rPr>
              <a:t>水浴</a:t>
            </a:r>
            <a:r>
              <a:rPr lang="en-US" altLang="zh-TW" sz="2400" b="1" dirty="0">
                <a:solidFill>
                  <a:srgbClr val="FF00FF"/>
                </a:solidFill>
              </a:rPr>
              <a:t>)~</a:t>
            </a:r>
            <a:r>
              <a:rPr lang="zh-TW" altLang="en-US" sz="2400" b="1" dirty="0" smtClean="0">
                <a:solidFill>
                  <a:srgbClr val="FF00FF"/>
                </a:solidFill>
              </a:rPr>
              <a:t>做</a:t>
            </a:r>
            <a:r>
              <a:rPr lang="en-US" altLang="zh-TW" sz="2400" b="1" dirty="0">
                <a:solidFill>
                  <a:srgbClr val="FF00FF"/>
                </a:solidFill>
              </a:rPr>
              <a:t>1</a:t>
            </a:r>
            <a:r>
              <a:rPr lang="zh-TW" altLang="en-US" sz="2400" b="1" dirty="0" smtClean="0">
                <a:solidFill>
                  <a:srgbClr val="FF00FF"/>
                </a:solidFill>
              </a:rPr>
              <a:t>次</a:t>
            </a:r>
            <a:endParaRPr lang="en-US" altLang="zh-TW" sz="2400" b="1" dirty="0">
              <a:solidFill>
                <a:srgbClr val="FF00FF"/>
              </a:solidFill>
            </a:endParaRPr>
          </a:p>
        </p:txBody>
      </p:sp>
      <p:sp>
        <p:nvSpPr>
          <p:cNvPr id="11" name="橢圓 10">
            <a:hlinkClick r:id="rId5" action="ppaction://hlinkfile"/>
          </p:cNvPr>
          <p:cNvSpPr/>
          <p:nvPr/>
        </p:nvSpPr>
        <p:spPr>
          <a:xfrm>
            <a:off x="6072188" y="3786188"/>
            <a:ext cx="357187" cy="35718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539750" y="1412875"/>
            <a:ext cx="8604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tx2"/>
                </a:solidFill>
              </a:rPr>
              <a:t>(</a:t>
            </a:r>
            <a:r>
              <a:rPr lang="zh-TW" altLang="en-US" sz="2400" b="1" dirty="0">
                <a:solidFill>
                  <a:schemeClr val="tx2"/>
                </a:solidFill>
              </a:rPr>
              <a:t>二</a:t>
            </a:r>
            <a:r>
              <a:rPr lang="en-US" altLang="zh-TW" sz="2400" b="1" dirty="0">
                <a:solidFill>
                  <a:schemeClr val="tx2"/>
                </a:solidFill>
              </a:rPr>
              <a:t>)</a:t>
            </a:r>
            <a:r>
              <a:rPr lang="zh-TW" altLang="en-US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活化能實驗需先等</a:t>
            </a:r>
            <a:r>
              <a:rPr lang="en-US" altLang="zh-TW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分鐘溫度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平衡 </a:t>
            </a:r>
            <a:r>
              <a:rPr lang="en-US" altLang="zh-TW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測量周圍溫度</a:t>
            </a:r>
            <a:r>
              <a:rPr lang="en-US" altLang="zh-TW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595982" y="5490849"/>
            <a:ext cx="3847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實驗前，量取錐形瓶周圍四點溫度平均</a:t>
            </a:r>
            <a:endParaRPr lang="zh-TW" altLang="en-US" sz="2400" b="1" dirty="0"/>
          </a:p>
        </p:txBody>
      </p:sp>
      <p:sp>
        <p:nvSpPr>
          <p:cNvPr id="3" name="向下箭號 2"/>
          <p:cNvSpPr/>
          <p:nvPr/>
        </p:nvSpPr>
        <p:spPr>
          <a:xfrm rot="10800000">
            <a:off x="6250781" y="4869160"/>
            <a:ext cx="473074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71438"/>
            <a:ext cx="8540750" cy="1143000"/>
          </a:xfrm>
        </p:spPr>
        <p:txBody>
          <a:bodyPr/>
          <a:lstStyle/>
          <a:p>
            <a:pPr eaLnBrk="1" hangingPunct="1"/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 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grpSp>
        <p:nvGrpSpPr>
          <p:cNvPr id="9219" name="Group 661"/>
          <p:cNvGrpSpPr>
            <a:grpSpLocks/>
          </p:cNvGrpSpPr>
          <p:nvPr/>
        </p:nvGrpSpPr>
        <p:grpSpPr bwMode="auto">
          <a:xfrm>
            <a:off x="250825" y="428625"/>
            <a:ext cx="8569325" cy="903288"/>
            <a:chOff x="192" y="672"/>
            <a:chExt cx="5184" cy="528"/>
          </a:xfrm>
        </p:grpSpPr>
        <p:pic>
          <p:nvPicPr>
            <p:cNvPr id="9225" name="Picture 662" descr="BD2154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104"/>
              <a:ext cx="4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663" descr="logo-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672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0" name="內容版面配置區 2"/>
          <p:cNvSpPr txBox="1">
            <a:spLocks/>
          </p:cNvSpPr>
          <p:nvPr/>
        </p:nvSpPr>
        <p:spPr bwMode="auto">
          <a:xfrm>
            <a:off x="10795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rabicPeriod"/>
            </a:pPr>
            <a:endParaRPr lang="zh-TW" altLang="en-US" sz="2400" b="1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9221" name="Picture 7" descr="DSCN00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205038"/>
            <a:ext cx="39004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DSCN00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9323" y="2007533"/>
            <a:ext cx="3528069" cy="26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179388" y="5084763"/>
            <a:ext cx="4044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實驗結束將廢液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倒入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碘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廢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液桶</a:t>
            </a:r>
            <a:r>
              <a:rPr lang="zh-TW" altLang="en-US" sz="28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中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1679046" y="1484313"/>
            <a:ext cx="7864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各組錐形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瓶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itchFamily="34" charset="-120"/>
                <a:ea typeface="微軟正黑體" pitchFamily="34" charset="-120"/>
              </a:rPr>
              <a:t>務必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28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刷子加清潔劑洗淨放入烘箱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39179" r="19516" b="16718"/>
          <a:stretch/>
        </p:blipFill>
        <p:spPr>
          <a:xfrm>
            <a:off x="6228184" y="3860830"/>
            <a:ext cx="2883877" cy="3024554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6516216" y="4796524"/>
            <a:ext cx="2016224" cy="1152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6759413" y="3686749"/>
            <a:ext cx="1584176" cy="1720791"/>
            <a:chOff x="6804248" y="4444513"/>
            <a:chExt cx="1584176" cy="1720791"/>
          </a:xfrm>
        </p:grpSpPr>
        <p:cxnSp>
          <p:nvCxnSpPr>
            <p:cNvPr id="6" name="直線接點 5"/>
            <p:cNvCxnSpPr/>
            <p:nvPr/>
          </p:nvCxnSpPr>
          <p:spPr>
            <a:xfrm flipH="1">
              <a:off x="6804248" y="4509120"/>
              <a:ext cx="1584176" cy="16561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6880448" y="4444513"/>
              <a:ext cx="1431776" cy="16561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71438"/>
            <a:ext cx="8540750" cy="1143000"/>
          </a:xfrm>
        </p:spPr>
        <p:txBody>
          <a:bodyPr/>
          <a:lstStyle/>
          <a:p>
            <a:pPr eaLnBrk="1" hangingPunct="1"/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 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grpSp>
        <p:nvGrpSpPr>
          <p:cNvPr id="10243" name="Group 661"/>
          <p:cNvGrpSpPr>
            <a:grpSpLocks/>
          </p:cNvGrpSpPr>
          <p:nvPr/>
        </p:nvGrpSpPr>
        <p:grpSpPr bwMode="auto">
          <a:xfrm>
            <a:off x="250825" y="428625"/>
            <a:ext cx="8569325" cy="903288"/>
            <a:chOff x="192" y="672"/>
            <a:chExt cx="5184" cy="528"/>
          </a:xfrm>
        </p:grpSpPr>
        <p:pic>
          <p:nvPicPr>
            <p:cNvPr id="10245" name="Picture 662" descr="BD2154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104"/>
              <a:ext cx="4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663" descr="logo-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672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內容版面配置區 2"/>
          <p:cNvSpPr txBox="1">
            <a:spLocks/>
          </p:cNvSpPr>
          <p:nvPr/>
        </p:nvSpPr>
        <p:spPr bwMode="auto">
          <a:xfrm>
            <a:off x="10795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rabicPeriod"/>
            </a:pPr>
            <a:r>
              <a:rPr kumimoji="0" lang="zh-TW" altLang="en-US" sz="3600" b="1" dirty="0">
                <a:solidFill>
                  <a:schemeClr val="tx2"/>
                </a:solidFill>
                <a:latin typeface="新細明體" pitchFamily="18" charset="-120"/>
              </a:rPr>
              <a:t>實驗結束</a:t>
            </a:r>
            <a:r>
              <a:rPr kumimoji="0" lang="en-US" altLang="zh-TW" sz="3600" b="1" dirty="0">
                <a:solidFill>
                  <a:schemeClr val="tx2"/>
                </a:solidFill>
                <a:latin typeface="新細明體" pitchFamily="18" charset="-120"/>
              </a:rPr>
              <a:t>,</a:t>
            </a:r>
            <a:r>
              <a:rPr kumimoji="0" lang="zh-TW" altLang="en-US" sz="3600" b="1" dirty="0">
                <a:solidFill>
                  <a:schemeClr val="tx2"/>
                </a:solidFill>
                <a:latin typeface="新細明體" pitchFamily="18" charset="-120"/>
              </a:rPr>
              <a:t>請助教檢查數據</a:t>
            </a:r>
            <a:r>
              <a:rPr kumimoji="0" lang="zh-TW" altLang="en-US" sz="3600" b="1" dirty="0" smtClean="0">
                <a:solidFill>
                  <a:schemeClr val="tx2"/>
                </a:solidFill>
                <a:latin typeface="新細明體" pitchFamily="18" charset="-120"/>
              </a:rPr>
              <a:t>與給值日組</a:t>
            </a:r>
            <a:r>
              <a:rPr kumimoji="0" lang="zh-TW" altLang="en-US" sz="3600" b="1" dirty="0" smtClean="0">
                <a:solidFill>
                  <a:schemeClr val="tx2"/>
                </a:solidFill>
                <a:latin typeface="新細明體" pitchFamily="18" charset="-120"/>
              </a:rPr>
              <a:t>檢查</a:t>
            </a:r>
            <a:r>
              <a:rPr kumimoji="0" lang="en-US" altLang="zh-TW" sz="3600" b="1" dirty="0" smtClean="0">
                <a:solidFill>
                  <a:schemeClr val="tx2"/>
                </a:solidFill>
                <a:latin typeface="新細明體" pitchFamily="18" charset="-120"/>
              </a:rPr>
              <a:t>9</a:t>
            </a:r>
            <a:r>
              <a:rPr kumimoji="0" lang="zh-TW" altLang="en-US" sz="3600" b="1" dirty="0" smtClean="0">
                <a:solidFill>
                  <a:schemeClr val="tx2"/>
                </a:solidFill>
                <a:latin typeface="新細明體" pitchFamily="18" charset="-120"/>
              </a:rPr>
              <a:t>個</a:t>
            </a:r>
            <a:r>
              <a:rPr kumimoji="0" lang="en-US" altLang="zh-TW" sz="3600" b="1" dirty="0">
                <a:solidFill>
                  <a:schemeClr val="tx2"/>
                </a:solidFill>
              </a:rPr>
              <a:t>50mL</a:t>
            </a:r>
            <a:r>
              <a:rPr kumimoji="0" lang="zh-TW" altLang="en-US" sz="3600" b="1" dirty="0">
                <a:solidFill>
                  <a:schemeClr val="tx2"/>
                </a:solidFill>
              </a:rPr>
              <a:t>錐形</a:t>
            </a:r>
            <a:r>
              <a:rPr kumimoji="0" lang="zh-TW" altLang="en-US" sz="3600" b="1" dirty="0" smtClean="0">
                <a:solidFill>
                  <a:schemeClr val="tx2"/>
                </a:solidFill>
              </a:rPr>
              <a:t>瓶</a:t>
            </a:r>
            <a:r>
              <a:rPr kumimoji="0" lang="en-US" altLang="zh-TW" sz="3600" b="1" dirty="0" smtClean="0">
                <a:solidFill>
                  <a:schemeClr val="tx2"/>
                </a:solidFill>
              </a:rPr>
              <a:t>+3</a:t>
            </a:r>
            <a:r>
              <a:rPr kumimoji="0" lang="zh-TW" altLang="en-US" sz="3600" b="1" dirty="0" smtClean="0">
                <a:solidFill>
                  <a:schemeClr val="tx2"/>
                </a:solidFill>
              </a:rPr>
              <a:t>個</a:t>
            </a:r>
            <a:r>
              <a:rPr kumimoji="0" lang="zh-TW" altLang="en-US" sz="3600" b="1" dirty="0" smtClean="0">
                <a:solidFill>
                  <a:schemeClr val="tx2"/>
                </a:solidFill>
              </a:rPr>
              <a:t>蓋子得洗乾淨</a:t>
            </a:r>
            <a:r>
              <a:rPr kumimoji="0" lang="en-US" altLang="zh-TW" sz="3600" b="1" dirty="0" smtClean="0">
                <a:solidFill>
                  <a:schemeClr val="tx2"/>
                </a:solidFill>
              </a:rPr>
              <a:t>+</a:t>
            </a:r>
            <a:r>
              <a:rPr kumimoji="0" lang="zh-TW" altLang="en-US" sz="3600" b="1" dirty="0" smtClean="0">
                <a:solidFill>
                  <a:schemeClr val="tx2"/>
                </a:solidFill>
              </a:rPr>
              <a:t>計時器放桌上</a:t>
            </a:r>
            <a:r>
              <a:rPr kumimoji="0" lang="en-US" altLang="zh-TW" sz="3600" b="1" dirty="0" smtClean="0">
                <a:solidFill>
                  <a:schemeClr val="tx2"/>
                </a:solidFill>
                <a:latin typeface="新細明體" pitchFamily="18" charset="-120"/>
              </a:rPr>
              <a:t>, </a:t>
            </a:r>
            <a:r>
              <a:rPr kumimoji="0" lang="zh-TW" altLang="en-US" sz="3600" b="1" dirty="0">
                <a:solidFill>
                  <a:schemeClr val="tx2"/>
                </a:solidFill>
                <a:latin typeface="新細明體" pitchFamily="18" charset="-120"/>
              </a:rPr>
              <a:t>才能簽退離開</a:t>
            </a:r>
            <a:r>
              <a:rPr kumimoji="0" lang="en-US" altLang="zh-TW" sz="3600" b="1" dirty="0" smtClean="0">
                <a:solidFill>
                  <a:schemeClr val="tx2"/>
                </a:solidFill>
                <a:latin typeface="新細明體" pitchFamily="18" charset="-120"/>
              </a:rPr>
              <a:t>!!</a:t>
            </a:r>
          </a:p>
          <a:p>
            <a:pPr marL="514350" indent="-51435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rabicPeriod"/>
            </a:pPr>
            <a:r>
              <a:rPr lang="en-US" altLang="zh-TW" sz="3600" dirty="0" smtClean="0"/>
              <a:t>9</a:t>
            </a:r>
            <a:r>
              <a:rPr lang="zh-TW" altLang="en-US" sz="3600" dirty="0" smtClean="0"/>
              <a:t>個 </a:t>
            </a:r>
            <a:r>
              <a:rPr lang="en-US" altLang="zh-TW" sz="3600" dirty="0"/>
              <a:t>50 ml </a:t>
            </a:r>
            <a:r>
              <a:rPr lang="zh-TW" altLang="en-US" sz="3600" dirty="0"/>
              <a:t>錐形瓶請</a:t>
            </a:r>
            <a:r>
              <a:rPr lang="zh-TW" altLang="en-US" sz="3600" b="1" dirty="0">
                <a:solidFill>
                  <a:schemeClr val="tx2"/>
                </a:solidFill>
              </a:rPr>
              <a:t>洗淨擦乾並放入烘箱</a:t>
            </a:r>
            <a:endParaRPr lang="en-US" altLang="zh-TW" sz="3600" b="1" dirty="0">
              <a:solidFill>
                <a:schemeClr val="tx2"/>
              </a:solidFill>
            </a:endParaRPr>
          </a:p>
          <a:p>
            <a:pPr marL="514350" indent="-51435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rabicPeriod"/>
            </a:pPr>
            <a:endParaRPr kumimoji="0" lang="en-US" altLang="zh-TW" sz="3600" b="1" dirty="0">
              <a:solidFill>
                <a:schemeClr val="tx2"/>
              </a:solidFill>
              <a:latin typeface="新細明體" pitchFamily="18" charset="-120"/>
            </a:endParaRPr>
          </a:p>
          <a:p>
            <a:pPr marL="514350" indent="-51435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rabicPeriod"/>
            </a:pPr>
            <a:endParaRPr kumimoji="0" lang="zh-TW" altLang="en-US" sz="3600" b="1" dirty="0">
              <a:solidFill>
                <a:schemeClr val="tx2"/>
              </a:solidFill>
              <a:latin typeface="新細明體" pitchFamily="18" charset="-120"/>
            </a:endParaRPr>
          </a:p>
          <a:p>
            <a:pPr marL="514350" indent="-51435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None/>
            </a:pPr>
            <a:endParaRPr kumimoji="0" lang="zh-TW" altLang="en-US" sz="2800" b="1" dirty="0">
              <a:solidFill>
                <a:schemeClr val="tx2"/>
              </a:solidFill>
              <a:latin typeface="新細明體" pitchFamily="18" charset="-120"/>
            </a:endParaRPr>
          </a:p>
          <a:p>
            <a:pPr marL="514350" indent="-51435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None/>
            </a:pPr>
            <a:endParaRPr kumimoji="0" lang="en-US" altLang="zh-TW" sz="2400" b="1" dirty="0">
              <a:latin typeface="新細明體" pitchFamily="18" charset="-120"/>
            </a:endParaRPr>
          </a:p>
          <a:p>
            <a:pPr marL="514350" indent="-514350"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Char char="•"/>
            </a:pPr>
            <a:endParaRPr kumimoji="0" lang="zh-TW" altLang="en-US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esignb">
  <a:themeElements>
    <a:clrScheme name="tdesignb 1">
      <a:dk1>
        <a:srgbClr val="DDDDDD"/>
      </a:dk1>
      <a:lt1>
        <a:srgbClr val="FFFFFF"/>
      </a:lt1>
      <a:dk2>
        <a:srgbClr val="3366CC"/>
      </a:dk2>
      <a:lt2>
        <a:srgbClr val="FFFF66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66FFFF"/>
      </a:hlink>
      <a:folHlink>
        <a:srgbClr val="CCFFCC"/>
      </a:folHlink>
    </a:clrScheme>
    <a:fontScheme name="tdesignb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esignb 1">
        <a:dk1>
          <a:srgbClr val="DDDDDD"/>
        </a:dk1>
        <a:lt1>
          <a:srgbClr val="FFFFFF"/>
        </a:lt1>
        <a:dk2>
          <a:srgbClr val="3366CC"/>
        </a:dk2>
        <a:lt2>
          <a:srgbClr val="FFFF66"/>
        </a:lt2>
        <a:accent1>
          <a:srgbClr val="879CC8"/>
        </a:accent1>
        <a:accent2>
          <a:srgbClr val="C0C0C0"/>
        </a:accent2>
        <a:accent3>
          <a:srgbClr val="ADB8E2"/>
        </a:accent3>
        <a:accent4>
          <a:srgbClr val="DADADA"/>
        </a:accent4>
        <a:accent5>
          <a:srgbClr val="C3CBE0"/>
        </a:accent5>
        <a:accent6>
          <a:srgbClr val="AEAEAE"/>
        </a:accent6>
        <a:hlink>
          <a:srgbClr val="66FF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2">
        <a:dk1>
          <a:srgbClr val="C0C0C0"/>
        </a:dk1>
        <a:lt1>
          <a:srgbClr val="FFFFFF"/>
        </a:lt1>
        <a:dk2>
          <a:srgbClr val="006699"/>
        </a:dk2>
        <a:lt2>
          <a:srgbClr val="FFFFFF"/>
        </a:lt2>
        <a:accent1>
          <a:srgbClr val="93B090"/>
        </a:accent1>
        <a:accent2>
          <a:srgbClr val="CCECFF"/>
        </a:accent2>
        <a:accent3>
          <a:srgbClr val="AAB8CA"/>
        </a:accent3>
        <a:accent4>
          <a:srgbClr val="DADADA"/>
        </a:accent4>
        <a:accent5>
          <a:srgbClr val="C8D4C6"/>
        </a:accent5>
        <a:accent6>
          <a:srgbClr val="B9D6E7"/>
        </a:accent6>
        <a:hlink>
          <a:srgbClr val="FFFF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3">
        <a:dk1>
          <a:srgbClr val="DDDDDD"/>
        </a:dk1>
        <a:lt1>
          <a:srgbClr val="FFFFFF"/>
        </a:lt1>
        <a:dk2>
          <a:srgbClr val="7B7BA7"/>
        </a:dk2>
        <a:lt2>
          <a:srgbClr val="FFFF66"/>
        </a:lt2>
        <a:accent1>
          <a:srgbClr val="78AE90"/>
        </a:accent1>
        <a:accent2>
          <a:srgbClr val="B8B8D0"/>
        </a:accent2>
        <a:accent3>
          <a:srgbClr val="BFBFD0"/>
        </a:accent3>
        <a:accent4>
          <a:srgbClr val="DADADA"/>
        </a:accent4>
        <a:accent5>
          <a:srgbClr val="BED3C6"/>
        </a:accent5>
        <a:accent6>
          <a:srgbClr val="A6A6BC"/>
        </a:accent6>
        <a:hlink>
          <a:srgbClr val="66FFCC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4">
        <a:dk1>
          <a:srgbClr val="DDDDDD"/>
        </a:dk1>
        <a:lt1>
          <a:srgbClr val="FFFF00"/>
        </a:lt1>
        <a:dk2>
          <a:srgbClr val="6600CC"/>
        </a:dk2>
        <a:lt2>
          <a:srgbClr val="FFFFFF"/>
        </a:lt2>
        <a:accent1>
          <a:srgbClr val="7296B6"/>
        </a:accent1>
        <a:accent2>
          <a:srgbClr val="FF6600"/>
        </a:accent2>
        <a:accent3>
          <a:srgbClr val="B8AAE2"/>
        </a:accent3>
        <a:accent4>
          <a:srgbClr val="DADA00"/>
        </a:accent4>
        <a:accent5>
          <a:srgbClr val="BCC9D7"/>
        </a:accent5>
        <a:accent6>
          <a:srgbClr val="E75C00"/>
        </a:accent6>
        <a:hlink>
          <a:srgbClr val="99FF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5">
        <a:dk1>
          <a:srgbClr val="DDDDDD"/>
        </a:dk1>
        <a:lt1>
          <a:srgbClr val="FFFFFF"/>
        </a:lt1>
        <a:dk2>
          <a:srgbClr val="0099CC"/>
        </a:dk2>
        <a:lt2>
          <a:srgbClr val="CCECFF"/>
        </a:lt2>
        <a:accent1>
          <a:srgbClr val="DD8A79"/>
        </a:accent1>
        <a:accent2>
          <a:srgbClr val="339966"/>
        </a:accent2>
        <a:accent3>
          <a:srgbClr val="AACAE2"/>
        </a:accent3>
        <a:accent4>
          <a:srgbClr val="DADADA"/>
        </a:accent4>
        <a:accent5>
          <a:srgbClr val="EBC4BE"/>
        </a:accent5>
        <a:accent6>
          <a:srgbClr val="2D8A5C"/>
        </a:accent6>
        <a:hlink>
          <a:srgbClr val="FFFF66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6">
        <a:dk1>
          <a:srgbClr val="C0C0C0"/>
        </a:dk1>
        <a:lt1>
          <a:srgbClr val="FFFFFF"/>
        </a:lt1>
        <a:dk2>
          <a:srgbClr val="536DAD"/>
        </a:dk2>
        <a:lt2>
          <a:srgbClr val="66FF66"/>
        </a:lt2>
        <a:accent1>
          <a:srgbClr val="C48AB6"/>
        </a:accent1>
        <a:accent2>
          <a:srgbClr val="FFCCFF"/>
        </a:accent2>
        <a:accent3>
          <a:srgbClr val="B3BAD3"/>
        </a:accent3>
        <a:accent4>
          <a:srgbClr val="DADADA"/>
        </a:accent4>
        <a:accent5>
          <a:srgbClr val="DEC4D7"/>
        </a:accent5>
        <a:accent6>
          <a:srgbClr val="E7B9E7"/>
        </a:accent6>
        <a:hlink>
          <a:srgbClr val="00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7">
        <a:dk1>
          <a:srgbClr val="C0C0C0"/>
        </a:dk1>
        <a:lt1>
          <a:srgbClr val="FFFF00"/>
        </a:lt1>
        <a:dk2>
          <a:srgbClr val="996633"/>
        </a:dk2>
        <a:lt2>
          <a:srgbClr val="66FFFF"/>
        </a:lt2>
        <a:accent1>
          <a:srgbClr val="CD7C73"/>
        </a:accent1>
        <a:accent2>
          <a:srgbClr val="B6B6CE"/>
        </a:accent2>
        <a:accent3>
          <a:srgbClr val="CAB8AD"/>
        </a:accent3>
        <a:accent4>
          <a:srgbClr val="DADA00"/>
        </a:accent4>
        <a:accent5>
          <a:srgbClr val="E3BFBC"/>
        </a:accent5>
        <a:accent6>
          <a:srgbClr val="A5A5BA"/>
        </a:accent6>
        <a:hlink>
          <a:srgbClr val="000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8">
        <a:dk1>
          <a:srgbClr val="C0C0C0"/>
        </a:dk1>
        <a:lt1>
          <a:srgbClr val="FFFF66"/>
        </a:lt1>
        <a:dk2>
          <a:srgbClr val="008080"/>
        </a:dk2>
        <a:lt2>
          <a:srgbClr val="FFFF00"/>
        </a:lt2>
        <a:accent1>
          <a:srgbClr val="859CC9"/>
        </a:accent1>
        <a:accent2>
          <a:srgbClr val="FFCCFF"/>
        </a:accent2>
        <a:accent3>
          <a:srgbClr val="AAC0C0"/>
        </a:accent3>
        <a:accent4>
          <a:srgbClr val="DADA56"/>
        </a:accent4>
        <a:accent5>
          <a:srgbClr val="C2CBE1"/>
        </a:accent5>
        <a:accent6>
          <a:srgbClr val="E7B9E7"/>
        </a:accent6>
        <a:hlink>
          <a:srgbClr val="99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416</Words>
  <Application>Microsoft Office PowerPoint</Application>
  <PresentationFormat>如螢幕大小 (4:3)</PresentationFormat>
  <Paragraphs>49</Paragraphs>
  <Slides>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標楷體</vt:lpstr>
      <vt:lpstr>Arial</vt:lpstr>
      <vt:lpstr>Times New Roman</vt:lpstr>
      <vt:lpstr>Wingdings 2</vt:lpstr>
      <vt:lpstr>tdesignb</vt:lpstr>
      <vt:lpstr>實驗課前該做的事</vt:lpstr>
      <vt:lpstr>實驗 (五) 注意事項</vt:lpstr>
      <vt:lpstr>取藥流程</vt:lpstr>
      <vt:lpstr>實驗 (五) 注意事項</vt:lpstr>
      <vt:lpstr>實驗 (五) 注意事項</vt:lpstr>
      <vt:lpstr>實驗 (五) 注意事項</vt:lpstr>
      <vt:lpstr>實驗 (五) 注意事項</vt:lpstr>
      <vt:lpstr>實驗 (五) 注意事項</vt:lpstr>
    </vt:vector>
  </TitlesOfParts>
  <Company>Install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實驗進度表 </dc:title>
  <dc:creator>Unattended</dc:creator>
  <cp:lastModifiedBy>CGU</cp:lastModifiedBy>
  <cp:revision>91</cp:revision>
  <dcterms:created xsi:type="dcterms:W3CDTF">2004-09-14T09:17:43Z</dcterms:created>
  <dcterms:modified xsi:type="dcterms:W3CDTF">2016-03-22T01:04:29Z</dcterms:modified>
</cp:coreProperties>
</file>