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9"/>
  </p:notesMasterIdLst>
  <p:handoutMasterIdLst>
    <p:handoutMasterId r:id="rId10"/>
  </p:handoutMasterIdLst>
  <p:sldIdLst>
    <p:sldId id="262" r:id="rId2"/>
    <p:sldId id="263" r:id="rId3"/>
    <p:sldId id="257" r:id="rId4"/>
    <p:sldId id="256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00"/>
    <a:srgbClr val="FF3300"/>
    <a:srgbClr val="66FF33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9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4BE4FD-9C38-4FF2-B4A8-939DAED838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5198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D784CAE-9B50-4A59-9B4A-7D87154F38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377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FC84C-EAD0-4A7C-97EB-1578086313E4}" type="slidenum">
              <a:rPr lang="en-US" altLang="zh-TW" smtClean="0">
                <a:latin typeface="Arial" charset="0"/>
              </a:rPr>
              <a:pPr/>
              <a:t>3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8327E-E8F3-42FA-AE51-297C83AB30AC}" type="slidenum">
              <a:rPr lang="en-US" altLang="zh-TW" smtClean="0">
                <a:latin typeface="Arial" charset="0"/>
              </a:rPr>
              <a:pPr/>
              <a:t>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F45ED-80AF-4AEE-BB42-6EBE4C6D8CB2}" type="slidenum">
              <a:rPr lang="en-US" altLang="zh-TW" smtClean="0">
                <a:latin typeface="Arial" charset="0"/>
              </a:rPr>
              <a:pPr/>
              <a:t>5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3B398-6431-4E02-A595-D8CA0755E11B}" type="slidenum">
              <a:rPr lang="en-US" altLang="zh-TW" smtClean="0">
                <a:latin typeface="Arial" charset="0"/>
              </a:rPr>
              <a:pPr/>
              <a:t>6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0034-42FC-492D-8C88-FDCC86858E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4069-8F5A-438C-A31D-832C78B65C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FC49-D95E-435C-A319-832128DFE4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EA39-5EDC-4FC0-AD64-6167D41871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DD382-D4FE-41C7-8612-AB2CDABC8C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EC0A-6905-4F62-AD2E-1AA03D1585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5B9E-1BD6-4413-93B3-33B4B816F3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DC663-3402-486F-81DD-D604104096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57D1A-2D01-4EFA-ACE5-C245C09D55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D149-2ABC-4433-9AEA-A270A50BDB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FAA6-3BAB-4EE6-9C84-000C394488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5AD8C-07CA-43D7-B09B-D7E6F5EBDE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EED6F35-B617-4975-945F-802E6A6881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9" r:id="rId9"/>
    <p:sldLayoutId id="2147483776" r:id="rId10"/>
    <p:sldLayoutId id="2147483777" r:id="rId11"/>
    <p:sldLayoutId id="21474837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98107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實驗課前該做的事</a:t>
            </a: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179388" y="1163638"/>
            <a:ext cx="8713787" cy="51450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清點實驗器材，如有缺少請記得寫在黑板上。</a:t>
            </a:r>
            <a:endParaRPr lang="en-US" altLang="zh-TW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範例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 #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組別   缺少的東西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並記得請助教補給你，否則下個班級清點器材時如有缺少會扣你的分數。</a:t>
            </a: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比色管請小心拿取勿刮傷，如有髒汙請先用擦拭紙擦拭乾淨</a:t>
            </a: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桌上之儀器</a:t>
            </a:r>
            <a:r>
              <a:rPr lang="zh-TW" altLang="en-US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請按照指示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小心使用。</a:t>
            </a: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如儀器出現異常，請先</a:t>
            </a:r>
            <a:r>
              <a:rPr lang="zh-TW" altLang="en-US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確定是否有調整濾光片。</a:t>
            </a:r>
            <a:endParaRPr lang="en-US" altLang="zh-TW" b="1" u="sng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溶液如不慎打翻於儀器中，請立即擦乾。</a:t>
            </a:r>
            <a:endParaRPr lang="en-US" altLang="zh-TW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179388" y="-242888"/>
            <a:ext cx="8540750" cy="1143001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分光光度計介紹</a:t>
            </a:r>
          </a:p>
        </p:txBody>
      </p:sp>
      <p:pic>
        <p:nvPicPr>
          <p:cNvPr id="4099" name="Picture 7" descr="DSCN00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868363"/>
            <a:ext cx="3700462" cy="2776537"/>
          </a:xfrm>
          <a:noFill/>
        </p:spPr>
      </p:pic>
      <p:pic>
        <p:nvPicPr>
          <p:cNvPr id="4100" name="Picture 2223" descr="dscn00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697288"/>
            <a:ext cx="21605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向下箭號 5"/>
          <p:cNvSpPr/>
          <p:nvPr/>
        </p:nvSpPr>
        <p:spPr>
          <a:xfrm>
            <a:off x="3348038" y="4848225"/>
            <a:ext cx="84137" cy="1651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C000"/>
              </a:solidFill>
            </a:endParaRPr>
          </a:p>
        </p:txBody>
      </p:sp>
      <p:sp>
        <p:nvSpPr>
          <p:cNvPr id="4102" name="文字方塊 6"/>
          <p:cNvSpPr txBox="1">
            <a:spLocks noChangeArrowheads="1"/>
          </p:cNvSpPr>
          <p:nvPr/>
        </p:nvSpPr>
        <p:spPr bwMode="auto">
          <a:xfrm>
            <a:off x="2771775" y="4249738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光源方向</a:t>
            </a:r>
          </a:p>
        </p:txBody>
      </p:sp>
      <p:pic>
        <p:nvPicPr>
          <p:cNvPr id="4103" name="Picture 2222" descr="DSCN0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9475" y="3697288"/>
            <a:ext cx="21859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文字方塊 9"/>
          <p:cNvSpPr txBox="1">
            <a:spLocks noChangeArrowheads="1"/>
          </p:cNvSpPr>
          <p:nvPr/>
        </p:nvSpPr>
        <p:spPr bwMode="auto">
          <a:xfrm>
            <a:off x="5076825" y="4354513"/>
            <a:ext cx="1339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濾光片號碼</a:t>
            </a:r>
          </a:p>
        </p:txBody>
      </p:sp>
      <p:pic>
        <p:nvPicPr>
          <p:cNvPr id="4105" name="Picture 7" descr="DSCN0066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 l="32774" t="3935" r="9570" b="13293"/>
          <a:stretch>
            <a:fillRect/>
          </a:stretch>
        </p:blipFill>
        <p:spPr bwMode="auto">
          <a:xfrm>
            <a:off x="6908800" y="3860800"/>
            <a:ext cx="22002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225" descr="dscn00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8" y="3673475"/>
            <a:ext cx="2097087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文字方塊 12"/>
          <p:cNvSpPr txBox="1">
            <a:spLocks noChangeArrowheads="1"/>
          </p:cNvSpPr>
          <p:nvPr/>
        </p:nvSpPr>
        <p:spPr bwMode="auto">
          <a:xfrm>
            <a:off x="930275" y="3789363"/>
            <a:ext cx="1338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機臺中央</a:t>
            </a:r>
            <a:endParaRPr lang="en-US" altLang="zh-TW" b="1">
              <a:solidFill>
                <a:srgbClr val="FF33CC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="1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光波長顯示</a:t>
            </a:r>
          </a:p>
        </p:txBody>
      </p:sp>
      <p:pic>
        <p:nvPicPr>
          <p:cNvPr id="4108" name="Picture 2224" descr="DSCN00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5463" y="762000"/>
            <a:ext cx="22320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文字方塊 14"/>
          <p:cNvSpPr txBox="1">
            <a:spLocks noChangeArrowheads="1"/>
          </p:cNvSpPr>
          <p:nvPr/>
        </p:nvSpPr>
        <p:spPr bwMode="auto">
          <a:xfrm>
            <a:off x="6746875" y="2278063"/>
            <a:ext cx="157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機臺右方</a:t>
            </a:r>
            <a:endParaRPr lang="en-US" altLang="zh-TW" b="1">
              <a:solidFill>
                <a:srgbClr val="FF33CC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="1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光波長調整紐</a:t>
            </a:r>
          </a:p>
        </p:txBody>
      </p:sp>
      <p:pic>
        <p:nvPicPr>
          <p:cNvPr id="4110" name="Picture 10" descr="DSCN00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1406525"/>
            <a:ext cx="27193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Line 11"/>
          <p:cNvSpPr>
            <a:spLocks noChangeShapeType="1"/>
          </p:cNvSpPr>
          <p:nvPr/>
        </p:nvSpPr>
        <p:spPr bwMode="auto">
          <a:xfrm>
            <a:off x="593725" y="2565400"/>
            <a:ext cx="4492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2" name="Rectangle 12"/>
          <p:cNvSpPr>
            <a:spLocks noChangeArrowheads="1"/>
          </p:cNvSpPr>
          <p:nvPr/>
        </p:nvSpPr>
        <p:spPr bwMode="auto">
          <a:xfrm>
            <a:off x="-36513" y="2351088"/>
            <a:ext cx="654051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rgbClr val="FF33CC"/>
                </a:solidFill>
                <a:latin typeface="Times New Roman" pitchFamily="18" charset="0"/>
                <a:ea typeface="標楷體" pitchFamily="65" charset="-120"/>
              </a:rPr>
              <a:t>歸零</a:t>
            </a:r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252413" y="3000375"/>
            <a:ext cx="3587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rgbClr val="FF33CC"/>
                </a:solidFill>
                <a:latin typeface="Times New Roman" pitchFamily="18" charset="0"/>
                <a:ea typeface="標楷體" pitchFamily="65" charset="-120"/>
              </a:rPr>
              <a:t>吸收度</a:t>
            </a:r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 flipV="1">
            <a:off x="850900" y="2708275"/>
            <a:ext cx="87313" cy="3619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2051050" y="2311400"/>
            <a:ext cx="2806700" cy="16922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endCxn id="4104" idx="0"/>
          </p:cNvCxnSpPr>
          <p:nvPr/>
        </p:nvCxnSpPr>
        <p:spPr>
          <a:xfrm>
            <a:off x="5746750" y="2279650"/>
            <a:ext cx="0" cy="20748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endCxn id="4102" idx="0"/>
          </p:cNvCxnSpPr>
          <p:nvPr/>
        </p:nvCxnSpPr>
        <p:spPr>
          <a:xfrm flipH="1">
            <a:off x="3325813" y="2327275"/>
            <a:ext cx="2293937" cy="1922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endCxn id="4120" idx="0"/>
          </p:cNvCxnSpPr>
          <p:nvPr/>
        </p:nvCxnSpPr>
        <p:spPr>
          <a:xfrm>
            <a:off x="5816600" y="2279650"/>
            <a:ext cx="2193925" cy="1716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6416675" y="1773238"/>
            <a:ext cx="1611313" cy="577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20" name="文字方塊 38"/>
          <p:cNvSpPr txBox="1">
            <a:spLocks noChangeArrowheads="1"/>
          </p:cNvSpPr>
          <p:nvPr/>
        </p:nvSpPr>
        <p:spPr bwMode="auto">
          <a:xfrm>
            <a:off x="6769100" y="3995738"/>
            <a:ext cx="2482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b="1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濾光片號碼波長對應表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250" y="201613"/>
            <a:ext cx="756126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光譜分析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可見光吸收光譜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定性分析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實驗注意事項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79388" y="654050"/>
            <a:ext cx="8569325" cy="903288"/>
            <a:chOff x="192" y="672"/>
            <a:chExt cx="5184" cy="528"/>
          </a:xfrm>
        </p:grpSpPr>
        <p:pic>
          <p:nvPicPr>
            <p:cNvPr id="5126" name="Picture 4" descr="BD2154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104"/>
              <a:ext cx="4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5" descr="logo-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672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19088" y="1743075"/>
            <a:ext cx="8494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z="2400" u="sng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儀器需熱機</a:t>
            </a:r>
            <a:r>
              <a:rPr lang="en-US" altLang="zh-TW" sz="2400" u="sng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400" u="sng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分鐘以上</a:t>
            </a:r>
            <a:r>
              <a:rPr lang="zh-TW" altLang="en-US" sz="2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，並仔細研讀課本實驗的流程圖。</a:t>
            </a:r>
          </a:p>
        </p:txBody>
      </p:sp>
      <p:pic>
        <p:nvPicPr>
          <p:cNvPr id="5125" name="Picture 7" descr="DSCN0051"/>
          <p:cNvPicPr>
            <a:picLocks noChangeAspect="1" noChangeArrowheads="1"/>
          </p:cNvPicPr>
          <p:nvPr/>
        </p:nvPicPr>
        <p:blipFill>
          <a:blip r:embed="rId5" cstate="print"/>
          <a:srcRect l="2116" t="6564" r="4462" b="9743"/>
          <a:stretch>
            <a:fillRect/>
          </a:stretch>
        </p:blipFill>
        <p:spPr bwMode="auto">
          <a:xfrm>
            <a:off x="1608138" y="2420938"/>
            <a:ext cx="57832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61"/>
          <p:cNvGrpSpPr>
            <a:grpSpLocks/>
          </p:cNvGrpSpPr>
          <p:nvPr/>
        </p:nvGrpSpPr>
        <p:grpSpPr bwMode="auto">
          <a:xfrm>
            <a:off x="107950" y="620713"/>
            <a:ext cx="8569325" cy="903287"/>
            <a:chOff x="192" y="672"/>
            <a:chExt cx="5184" cy="528"/>
          </a:xfrm>
        </p:grpSpPr>
        <p:pic>
          <p:nvPicPr>
            <p:cNvPr id="6171" name="Picture 662" descr="BD2154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104"/>
              <a:ext cx="4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2" name="Picture 663" descr="logo-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672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4" name="Text Box 2221"/>
          <p:cNvSpPr txBox="1">
            <a:spLocks noChangeArrowheads="1"/>
          </p:cNvSpPr>
          <p:nvPr/>
        </p:nvSpPr>
        <p:spPr bwMode="auto">
          <a:xfrm>
            <a:off x="179388" y="1628775"/>
            <a:ext cx="680402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波長與顏色變化</a:t>
            </a:r>
            <a:endParaRPr lang="en-US" altLang="zh-TW" sz="28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調整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濾光片的位置為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0</a:t>
            </a:r>
          </a:p>
          <a:p>
            <a:pPr marL="457200" indent="-457200" eaLnBrk="1" hangingPunct="1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放置一小段白紙於樣品槽中</a:t>
            </a:r>
            <a:r>
              <a:rPr lang="en-US" altLang="zh-TW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空白面朝向光源</a:t>
            </a:r>
            <a:r>
              <a:rPr lang="en-US" altLang="zh-TW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0" indent="-457200" eaLnBrk="1" hangingPunct="1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調整光波長由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390nm~640nm</a:t>
            </a:r>
            <a:r>
              <a:rPr lang="en-US" altLang="zh-TW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不可高於</a:t>
            </a:r>
            <a:r>
              <a:rPr lang="en-US" altLang="zh-TW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640nm</a:t>
            </a:r>
            <a:r>
              <a:rPr lang="zh-TW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或低於</a:t>
            </a:r>
            <a:r>
              <a:rPr lang="en-US" altLang="zh-TW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390nm</a:t>
            </a:r>
            <a:r>
              <a:rPr lang="zh-TW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會損壞光柵，需照價賠償</a:t>
            </a:r>
            <a:r>
              <a:rPr lang="en-US" altLang="zh-TW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!)</a:t>
            </a:r>
          </a:p>
          <a:p>
            <a:pPr marL="457200" indent="-457200" eaLnBrk="1" hangingPunct="1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觀察光的顏色變化並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記錄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下來。</a:t>
            </a:r>
            <a:endParaRPr lang="en-US" altLang="zh-TW" sz="2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148" name="群組 6"/>
          <p:cNvGrpSpPr>
            <a:grpSpLocks/>
          </p:cNvGrpSpPr>
          <p:nvPr/>
        </p:nvGrpSpPr>
        <p:grpSpPr bwMode="auto">
          <a:xfrm>
            <a:off x="6899275" y="1485900"/>
            <a:ext cx="2162175" cy="2663825"/>
            <a:chOff x="2314575" y="4149551"/>
            <a:chExt cx="2185988" cy="2663825"/>
          </a:xfrm>
        </p:grpSpPr>
        <p:pic>
          <p:nvPicPr>
            <p:cNvPr id="6169" name="Picture 2222" descr="DSCN005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14575" y="4149551"/>
              <a:ext cx="2185988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0" name="文字方塊 1"/>
            <p:cNvSpPr txBox="1">
              <a:spLocks noChangeArrowheads="1"/>
            </p:cNvSpPr>
            <p:nvPr/>
          </p:nvSpPr>
          <p:spPr bwMode="auto">
            <a:xfrm>
              <a:off x="2738155" y="4867701"/>
              <a:ext cx="13388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濾光片號碼</a:t>
              </a:r>
            </a:p>
          </p:txBody>
        </p:sp>
      </p:grpSp>
      <p:grpSp>
        <p:nvGrpSpPr>
          <p:cNvPr id="6149" name="群組 5"/>
          <p:cNvGrpSpPr>
            <a:grpSpLocks/>
          </p:cNvGrpSpPr>
          <p:nvPr/>
        </p:nvGrpSpPr>
        <p:grpSpPr bwMode="auto">
          <a:xfrm>
            <a:off x="2411413" y="4149725"/>
            <a:ext cx="2160587" cy="2663825"/>
            <a:chOff x="107950" y="4149551"/>
            <a:chExt cx="2160588" cy="2663825"/>
          </a:xfrm>
        </p:grpSpPr>
        <p:pic>
          <p:nvPicPr>
            <p:cNvPr id="6166" name="Picture 2223" descr="dscn005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950" y="4149551"/>
              <a:ext cx="2160588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向下箭號 2"/>
            <p:cNvSpPr/>
            <p:nvPr/>
          </p:nvSpPr>
          <p:spPr>
            <a:xfrm>
              <a:off x="1057275" y="5284614"/>
              <a:ext cx="85725" cy="166687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168" name="文字方塊 3"/>
            <p:cNvSpPr txBox="1">
              <a:spLocks noChangeArrowheads="1"/>
            </p:cNvSpPr>
            <p:nvPr/>
          </p:nvSpPr>
          <p:spPr bwMode="auto">
            <a:xfrm>
              <a:off x="588562" y="4867701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光源方向</a:t>
              </a:r>
            </a:p>
          </p:txBody>
        </p:sp>
      </p:grpSp>
      <p:grpSp>
        <p:nvGrpSpPr>
          <p:cNvPr id="6150" name="群組 10"/>
          <p:cNvGrpSpPr>
            <a:grpSpLocks/>
          </p:cNvGrpSpPr>
          <p:nvPr/>
        </p:nvGrpSpPr>
        <p:grpSpPr bwMode="auto">
          <a:xfrm>
            <a:off x="4500563" y="4149725"/>
            <a:ext cx="2352675" cy="2663825"/>
            <a:chOff x="2147818" y="4149550"/>
            <a:chExt cx="2352174" cy="2663825"/>
          </a:xfrm>
        </p:grpSpPr>
        <p:pic>
          <p:nvPicPr>
            <p:cNvPr id="6164" name="Picture 2224" descr="DSCN00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67967" y="4149550"/>
              <a:ext cx="2232025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5" name="文字方塊 4"/>
            <p:cNvSpPr txBox="1">
              <a:spLocks noChangeArrowheads="1"/>
            </p:cNvSpPr>
            <p:nvPr/>
          </p:nvSpPr>
          <p:spPr bwMode="auto">
            <a:xfrm>
              <a:off x="2147818" y="5479686"/>
              <a:ext cx="156966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機臺右方</a:t>
              </a:r>
              <a:endPara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光波長調整紐</a:t>
              </a:r>
            </a:p>
          </p:txBody>
        </p:sp>
      </p:grpSp>
      <p:grpSp>
        <p:nvGrpSpPr>
          <p:cNvPr id="6151" name="群組 7"/>
          <p:cNvGrpSpPr>
            <a:grpSpLocks/>
          </p:cNvGrpSpPr>
          <p:nvPr/>
        </p:nvGrpSpPr>
        <p:grpSpPr bwMode="auto">
          <a:xfrm>
            <a:off x="3175" y="4548188"/>
            <a:ext cx="2481263" cy="2265362"/>
            <a:chOff x="4463029" y="4403984"/>
            <a:chExt cx="2482161" cy="2265376"/>
          </a:xfrm>
        </p:grpSpPr>
        <p:pic>
          <p:nvPicPr>
            <p:cNvPr id="6162" name="Picture 7" descr="DSCN0066"/>
            <p:cNvPicPr>
              <a:picLocks noChangeAspect="1" noChangeArrowheads="1"/>
            </p:cNvPicPr>
            <p:nvPr/>
          </p:nvPicPr>
          <p:blipFill>
            <a:blip r:embed="rId8" cstate="print">
              <a:lum bright="6000"/>
            </a:blip>
            <a:srcRect l="32774" t="3935" r="9570" b="13293"/>
            <a:stretch>
              <a:fillRect/>
            </a:stretch>
          </p:blipFill>
          <p:spPr bwMode="auto">
            <a:xfrm>
              <a:off x="4499992" y="4403984"/>
              <a:ext cx="2313014" cy="2265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文字方塊 16"/>
            <p:cNvSpPr txBox="1">
              <a:spLocks noChangeArrowheads="1"/>
            </p:cNvSpPr>
            <p:nvPr/>
          </p:nvSpPr>
          <p:spPr bwMode="auto">
            <a:xfrm>
              <a:off x="4463029" y="4678656"/>
              <a:ext cx="24821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濾光片號碼波長對應表</a:t>
              </a:r>
            </a:p>
          </p:txBody>
        </p:sp>
      </p:grpSp>
      <p:grpSp>
        <p:nvGrpSpPr>
          <p:cNvPr id="6152" name="群組 8"/>
          <p:cNvGrpSpPr>
            <a:grpSpLocks/>
          </p:cNvGrpSpPr>
          <p:nvPr/>
        </p:nvGrpSpPr>
        <p:grpSpPr bwMode="auto">
          <a:xfrm>
            <a:off x="6899275" y="4148138"/>
            <a:ext cx="2176463" cy="2663825"/>
            <a:chOff x="6871667" y="4149551"/>
            <a:chExt cx="2222500" cy="2663825"/>
          </a:xfrm>
        </p:grpSpPr>
        <p:pic>
          <p:nvPicPr>
            <p:cNvPr id="6160" name="Picture 2225" descr="dscn006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71667" y="4149551"/>
              <a:ext cx="2222500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1" name="文字方塊 20"/>
            <p:cNvSpPr txBox="1">
              <a:spLocks noChangeArrowheads="1"/>
            </p:cNvSpPr>
            <p:nvPr/>
          </p:nvSpPr>
          <p:spPr bwMode="auto">
            <a:xfrm>
              <a:off x="7448485" y="4442628"/>
              <a:ext cx="13388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機臺中央</a:t>
              </a:r>
              <a:endPara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光波長顯示</a:t>
              </a:r>
            </a:p>
          </p:txBody>
        </p:sp>
      </p:grpSp>
      <p:sp>
        <p:nvSpPr>
          <p:cNvPr id="6153" name="文字方塊 11"/>
          <p:cNvSpPr txBox="1">
            <a:spLocks noChangeArrowheads="1"/>
          </p:cNvSpPr>
          <p:nvPr/>
        </p:nvSpPr>
        <p:spPr bwMode="auto">
          <a:xfrm>
            <a:off x="3027363" y="5837238"/>
            <a:ext cx="646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白紙</a:t>
            </a:r>
            <a:endParaRPr lang="zh-TW" altLang="en-US"/>
          </a:p>
        </p:txBody>
      </p:sp>
      <p:sp>
        <p:nvSpPr>
          <p:cNvPr id="6154" name="文字方塊 12"/>
          <p:cNvSpPr txBox="1">
            <a:spLocks noChangeArrowheads="1"/>
          </p:cNvSpPr>
          <p:nvPr/>
        </p:nvSpPr>
        <p:spPr bwMode="auto">
          <a:xfrm>
            <a:off x="6918325" y="1430338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endParaRPr lang="zh-TW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文字方塊 26"/>
          <p:cNvSpPr txBox="1">
            <a:spLocks noChangeArrowheads="1"/>
          </p:cNvSpPr>
          <p:nvPr/>
        </p:nvSpPr>
        <p:spPr bwMode="auto">
          <a:xfrm>
            <a:off x="2359025" y="4149725"/>
            <a:ext cx="41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endParaRPr lang="zh-TW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文字方塊 27"/>
          <p:cNvSpPr txBox="1">
            <a:spLocks noChangeArrowheads="1"/>
          </p:cNvSpPr>
          <p:nvPr/>
        </p:nvSpPr>
        <p:spPr bwMode="auto">
          <a:xfrm>
            <a:off x="-36513" y="4292600"/>
            <a:ext cx="41592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Ⅱ</a:t>
            </a:r>
            <a:endParaRPr lang="zh-TW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文字方塊 28"/>
          <p:cNvSpPr txBox="1">
            <a:spLocks noChangeArrowheads="1"/>
          </p:cNvSpPr>
          <p:nvPr/>
        </p:nvSpPr>
        <p:spPr bwMode="auto">
          <a:xfrm>
            <a:off x="6899275" y="4192588"/>
            <a:ext cx="414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Ⅴ</a:t>
            </a:r>
            <a:endParaRPr lang="zh-TW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8" name="文字方塊 29"/>
          <p:cNvSpPr txBox="1">
            <a:spLocks noChangeArrowheads="1"/>
          </p:cNvSpPr>
          <p:nvPr/>
        </p:nvSpPr>
        <p:spPr bwMode="auto">
          <a:xfrm>
            <a:off x="4643438" y="4211638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endParaRPr lang="zh-TW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 txBox="1">
            <a:spLocks noRot="1" noChangeArrowheads="1"/>
          </p:cNvSpPr>
          <p:nvPr/>
        </p:nvSpPr>
        <p:spPr>
          <a:xfrm>
            <a:off x="1547813" y="201613"/>
            <a:ext cx="7561262" cy="1143000"/>
          </a:xfrm>
          <a:prstGeom prst="rect">
            <a:avLst/>
          </a:prstGeom>
        </p:spPr>
        <p:txBody>
          <a:bodyPr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光譜分析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可見光吸收光譜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定性分析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實驗注意事項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179388" y="509588"/>
            <a:ext cx="8569325" cy="903287"/>
            <a:chOff x="192" y="672"/>
            <a:chExt cx="5184" cy="528"/>
          </a:xfrm>
        </p:grpSpPr>
        <p:pic>
          <p:nvPicPr>
            <p:cNvPr id="7181" name="Picture 4" descr="BD2154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104"/>
              <a:ext cx="4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5" descr="logo-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672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07950" y="1341438"/>
            <a:ext cx="8897938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吸收度與波長之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關係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取放比色槽需小心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填充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1/2 (5cc)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不可濺出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液體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23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取五支比色管分別加入</a:t>
            </a:r>
            <a:r>
              <a:rPr lang="zh-TW" altLang="en-US" sz="2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蒸餾水</a:t>
            </a:r>
            <a:r>
              <a:rPr lang="zh-TW" altLang="en-US" sz="23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紅</a:t>
            </a:r>
            <a:r>
              <a:rPr lang="zh-TW" altLang="en-US" sz="23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黃</a:t>
            </a:r>
            <a:r>
              <a:rPr lang="zh-TW" altLang="en-US" sz="23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藍</a:t>
            </a:r>
            <a:r>
              <a:rPr lang="zh-TW" altLang="en-US" sz="23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綠色</a:t>
            </a:r>
            <a:r>
              <a:rPr lang="zh-TW" altLang="en-US" sz="2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素</a:t>
            </a:r>
            <a:r>
              <a:rPr lang="en-US" altLang="zh-TW" sz="2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兩組分配</a:t>
            </a:r>
            <a:r>
              <a:rPr lang="en-US" altLang="zh-TW" sz="2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3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3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23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sz="2300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波長調整為</a:t>
            </a:r>
            <a:r>
              <a:rPr lang="en-US" altLang="zh-TW" sz="2300" u="sng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390</a:t>
            </a:r>
            <a:r>
              <a:rPr lang="zh-TW" altLang="en-US" sz="2300" u="sng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300" u="sng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nm</a:t>
            </a:r>
            <a:r>
              <a:rPr lang="zh-TW" altLang="en-US" sz="23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3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濾光片則調整</a:t>
            </a:r>
            <a:r>
              <a:rPr lang="zh-TW" altLang="en-US" sz="23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3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3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3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23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放</a:t>
            </a:r>
            <a:r>
              <a:rPr lang="zh-TW" altLang="en-US" sz="23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入裝有</a:t>
            </a:r>
            <a:r>
              <a:rPr lang="zh-TW" altLang="en-US" sz="23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蒸餾水之比色管</a:t>
            </a:r>
            <a:r>
              <a:rPr lang="en-US" altLang="zh-TW" sz="2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管上白色符號需朝向正前方並使用擦拭紙拭淨表面</a:t>
            </a:r>
            <a:r>
              <a:rPr lang="en-US" altLang="zh-TW" sz="2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3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蓋上樣品槽蓋子後進行</a:t>
            </a:r>
            <a:r>
              <a:rPr lang="zh-TW" altLang="en-US" sz="2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歸零</a:t>
            </a:r>
            <a:r>
              <a:rPr lang="zh-TW" altLang="en-US" sz="23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3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23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歸零完成後</a:t>
            </a:r>
            <a:r>
              <a:rPr lang="zh-TW" altLang="en-US" sz="23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按下界面的</a:t>
            </a:r>
            <a:r>
              <a:rPr lang="en-US" altLang="zh-TW" sz="23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3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來測吸收度</a:t>
            </a:r>
            <a:r>
              <a:rPr lang="zh-TW" altLang="en-US" sz="23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3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並</a:t>
            </a:r>
            <a:r>
              <a:rPr lang="zh-TW" altLang="en-US" sz="23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放入各色素測吸收度</a:t>
            </a:r>
            <a:r>
              <a:rPr lang="zh-TW" altLang="en-US" sz="23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3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buClr>
                <a:srgbClr val="000000"/>
              </a:buClr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2300" b="1" u="sng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重複步驟②</a:t>
            </a:r>
            <a:r>
              <a:rPr lang="en-US" altLang="zh-TW" sz="2300" b="1" u="sng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300" b="1" u="sng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④</a:t>
            </a:r>
            <a:r>
              <a:rPr lang="zh-TW" altLang="en-US" sz="23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測不同波長各色素之吸收度</a:t>
            </a:r>
            <a:r>
              <a:rPr lang="en-US" altLang="zh-TW" sz="23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3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波長每增加</a:t>
            </a:r>
            <a:r>
              <a:rPr lang="en-US" altLang="zh-TW" sz="23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10nm</a:t>
            </a:r>
            <a:r>
              <a:rPr lang="zh-TW" altLang="en-US" sz="23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調整一次</a:t>
            </a:r>
            <a:r>
              <a:rPr lang="en-US" altLang="zh-TW" sz="23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Picture 9" descr="DSCN00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9138" y="4103688"/>
            <a:ext cx="31781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文字方塊 1"/>
          <p:cNvSpPr txBox="1">
            <a:spLocks noChangeArrowheads="1"/>
          </p:cNvSpPr>
          <p:nvPr/>
        </p:nvSpPr>
        <p:spPr bwMode="auto">
          <a:xfrm>
            <a:off x="3268663" y="4418013"/>
            <a:ext cx="87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比色管</a:t>
            </a:r>
          </a:p>
        </p:txBody>
      </p:sp>
      <p:pic>
        <p:nvPicPr>
          <p:cNvPr id="7174" name="Picture 10" descr="DSCN00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4300" y="4103688"/>
            <a:ext cx="392112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Line 11"/>
          <p:cNvSpPr>
            <a:spLocks noChangeShapeType="1"/>
          </p:cNvSpPr>
          <p:nvPr/>
        </p:nvSpPr>
        <p:spPr bwMode="auto">
          <a:xfrm>
            <a:off x="5267325" y="5795963"/>
            <a:ext cx="9636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4600575" y="5565775"/>
            <a:ext cx="7715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歸零</a:t>
            </a: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4529138" y="5795963"/>
            <a:ext cx="76993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吸收度</a:t>
            </a:r>
          </a:p>
        </p:txBody>
      </p:sp>
      <p:sp>
        <p:nvSpPr>
          <p:cNvPr id="7178" name="Line 15"/>
          <p:cNvSpPr>
            <a:spLocks noChangeShapeType="1"/>
          </p:cNvSpPr>
          <p:nvPr/>
        </p:nvSpPr>
        <p:spPr bwMode="auto">
          <a:xfrm>
            <a:off x="5338763" y="6011863"/>
            <a:ext cx="7937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179" name="Picture 9"/>
          <p:cNvPicPr>
            <a:picLocks noChangeAspect="1" noChangeArrowheads="1"/>
          </p:cNvPicPr>
          <p:nvPr/>
        </p:nvPicPr>
        <p:blipFill>
          <a:blip r:embed="rId7" cstate="print"/>
          <a:srcRect l="36215" t="23943" r="16451" b="20146"/>
          <a:stretch>
            <a:fillRect/>
          </a:stretch>
        </p:blipFill>
        <p:spPr bwMode="auto">
          <a:xfrm>
            <a:off x="101600" y="4764088"/>
            <a:ext cx="180657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2"/>
          <p:cNvSpPr txBox="1">
            <a:spLocks noRot="1" noChangeArrowheads="1"/>
          </p:cNvSpPr>
          <p:nvPr/>
        </p:nvSpPr>
        <p:spPr>
          <a:xfrm>
            <a:off x="1619250" y="44450"/>
            <a:ext cx="7561263" cy="1143000"/>
          </a:xfrm>
          <a:prstGeom prst="rect">
            <a:avLst/>
          </a:prstGeom>
        </p:spPr>
        <p:txBody>
          <a:bodyPr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光譜分析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可見光吸收光譜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定性分析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實驗注意事項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/>
          <p:cNvGrpSpPr>
            <a:grpSpLocks/>
          </p:cNvGrpSpPr>
          <p:nvPr/>
        </p:nvGrpSpPr>
        <p:grpSpPr bwMode="auto">
          <a:xfrm>
            <a:off x="179388" y="549275"/>
            <a:ext cx="8569325" cy="903288"/>
            <a:chOff x="192" y="672"/>
            <a:chExt cx="5184" cy="528"/>
          </a:xfrm>
        </p:grpSpPr>
        <p:pic>
          <p:nvPicPr>
            <p:cNvPr id="8198" name="Picture 4" descr="BD2154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104"/>
              <a:ext cx="4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5" descr="logo-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672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85750" y="1557338"/>
            <a:ext cx="87503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每調整一次濾光片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或是</a:t>
            </a:r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改變光波長的吸光值量測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皆需使用蒸餾水歸零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zh-TW" sz="2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波長調整鈕</a:t>
            </a:r>
            <a:r>
              <a:rPr lang="zh-TW" altLang="en-U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使用範圍在</a:t>
            </a:r>
            <a:r>
              <a:rPr lang="en-US" altLang="zh-TW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330~700 nm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勿任意調整波長超過此範圍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調至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700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nm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時可往回轉但不能往下轉動），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若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造成儀器損壞將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扣總分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小心取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放比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色管，不可使液體濺出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zh-TW" sz="2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以防比色管容易傾倒，可</a:t>
            </a:r>
            <a:r>
              <a:rPr lang="zh-TW" altLang="en-US" sz="24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存放於</a:t>
            </a:r>
            <a:r>
              <a:rPr lang="en-US" altLang="zh-TW" sz="24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50 mL</a:t>
            </a:r>
            <a:r>
              <a:rPr lang="zh-TW" altLang="en-US" sz="24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燒杯裡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sz="2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比色管請</a:t>
            </a:r>
            <a:r>
              <a:rPr lang="zh-TW" altLang="en-US" sz="24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使用擦拭紙擦拭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，不可用擦手紙，</a:t>
            </a:r>
            <a:endParaRPr lang="en-US" altLang="zh-TW" sz="2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　避免留下刻痕造成汙損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b="1" dirty="0" smtClean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1619250" y="44450"/>
            <a:ext cx="7561263" cy="1143000"/>
          </a:xfrm>
          <a:prstGeom prst="rect">
            <a:avLst/>
          </a:prstGeom>
        </p:spPr>
        <p:txBody>
          <a:bodyPr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光譜分析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可見光吸收光譜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定性分析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實驗注意事項</a:t>
            </a:r>
          </a:p>
        </p:txBody>
      </p:sp>
      <p:pic>
        <p:nvPicPr>
          <p:cNvPr id="8197" name="圖片 1"/>
          <p:cNvPicPr>
            <a:picLocks noChangeAspect="1"/>
          </p:cNvPicPr>
          <p:nvPr/>
        </p:nvPicPr>
        <p:blipFill>
          <a:blip r:embed="rId5" cstate="print"/>
          <a:srcRect l="18053" t="14595" r="22331" b="18887"/>
          <a:stretch>
            <a:fillRect/>
          </a:stretch>
        </p:blipFill>
        <p:spPr bwMode="auto">
          <a:xfrm>
            <a:off x="7158038" y="3429000"/>
            <a:ext cx="180657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279400" y="-17463"/>
            <a:ext cx="8540750" cy="1143001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實驗完的善後工作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23850" y="1419225"/>
            <a:ext cx="76327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Clr>
                <a:schemeClr val="accent3">
                  <a:lumMod val="40000"/>
                  <a:lumOff val="60000"/>
                </a:schemeClr>
              </a:buClr>
              <a:buSzPct val="120000"/>
              <a:buFont typeface="Arial" charset="0"/>
              <a:buChar char="•"/>
              <a:defRPr/>
            </a:pP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使用過的色素直接倒入水槽沖洗即可。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chemeClr val="accent3">
                  <a:lumMod val="40000"/>
                  <a:lumOff val="60000"/>
                </a:schemeClr>
              </a:buClr>
              <a:buSzPct val="120000"/>
              <a:buFont typeface="Arial" charset="0"/>
              <a:buChar char="•"/>
              <a:defRPr/>
            </a:pP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chemeClr val="accent3">
                  <a:lumMod val="40000"/>
                  <a:lumOff val="60000"/>
                </a:schemeClr>
              </a:buClr>
              <a:buSzPct val="120000"/>
              <a:buFont typeface="Arial" charset="0"/>
              <a:buChar char="•"/>
              <a:defRPr/>
            </a:pP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比色管清洗乾淨後請放至指定區域。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Clr>
                <a:schemeClr val="accent3">
                  <a:lumMod val="40000"/>
                  <a:lumOff val="60000"/>
                </a:schemeClr>
              </a:buClr>
              <a:buSzPct val="120000"/>
              <a:defRPr/>
            </a:pP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chemeClr val="accent3">
                  <a:lumMod val="40000"/>
                  <a:lumOff val="60000"/>
                </a:schemeClr>
              </a:buClr>
              <a:buSzPct val="120000"/>
              <a:buFont typeface="Arial" charset="0"/>
              <a:buChar char="•"/>
              <a:defRPr/>
            </a:pP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儀器使用完畢，記得關閉分光光度計後方的開關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Clr>
                <a:schemeClr val="accent3">
                  <a:lumMod val="40000"/>
                  <a:lumOff val="60000"/>
                </a:schemeClr>
              </a:buClr>
              <a:buSzPct val="120000"/>
              <a:defRPr/>
            </a:pP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比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色管中色素實驗完，直接清洗放在燒杯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晾  乾色素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濃度要抄回，以便計算。</a:t>
            </a:r>
          </a:p>
          <a:p>
            <a:pPr eaLnBrk="1" hangingPunct="1">
              <a:buClr>
                <a:schemeClr val="accent3">
                  <a:lumMod val="40000"/>
                  <a:lumOff val="60000"/>
                </a:schemeClr>
              </a:buClr>
              <a:buSzPct val="120000"/>
              <a:buFont typeface="Arial" charset="0"/>
              <a:buChar char="•"/>
              <a:defRPr/>
            </a:pP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1147</TotalTime>
  <Words>615</Words>
  <Application>Microsoft Office PowerPoint</Application>
  <PresentationFormat>如螢幕大小 (4:3)</PresentationFormat>
  <Paragraphs>71</Paragraphs>
  <Slides>7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流線</vt:lpstr>
      <vt:lpstr>實驗課前該做的事</vt:lpstr>
      <vt:lpstr>分光光度計介紹</vt:lpstr>
      <vt:lpstr>光譜分析-可見光吸收光譜(定性分析) 實驗注意事項</vt:lpstr>
      <vt:lpstr>PowerPoint 簡報</vt:lpstr>
      <vt:lpstr>PowerPoint 簡報</vt:lpstr>
      <vt:lpstr>PowerPoint 簡報</vt:lpstr>
      <vt:lpstr>實驗完的善後工作</vt:lpstr>
    </vt:vector>
  </TitlesOfParts>
  <Company>Install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實驗進度表 </dc:title>
  <dc:creator>Unattended</dc:creator>
  <cp:lastModifiedBy>User</cp:lastModifiedBy>
  <cp:revision>85</cp:revision>
  <dcterms:created xsi:type="dcterms:W3CDTF">2004-09-14T09:17:43Z</dcterms:created>
  <dcterms:modified xsi:type="dcterms:W3CDTF">2014-05-13T01:49:34Z</dcterms:modified>
</cp:coreProperties>
</file>